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48" r:id="rId1"/>
  </p:sldMasterIdLst>
  <p:notesMasterIdLst>
    <p:notesMasterId r:id="rId43"/>
  </p:notesMasterIdLst>
  <p:handoutMasterIdLst>
    <p:handoutMasterId r:id="rId44"/>
  </p:handoutMasterIdLst>
  <p:sldIdLst>
    <p:sldId id="258" r:id="rId2"/>
    <p:sldId id="487" r:id="rId3"/>
    <p:sldId id="522" r:id="rId4"/>
    <p:sldId id="523" r:id="rId5"/>
    <p:sldId id="524" r:id="rId6"/>
    <p:sldId id="525" r:id="rId7"/>
    <p:sldId id="518" r:id="rId8"/>
    <p:sldId id="519" r:id="rId9"/>
    <p:sldId id="520" r:id="rId10"/>
    <p:sldId id="521" r:id="rId11"/>
    <p:sldId id="515" r:id="rId12"/>
    <p:sldId id="513" r:id="rId13"/>
    <p:sldId id="527" r:id="rId14"/>
    <p:sldId id="528" r:id="rId15"/>
    <p:sldId id="529" r:id="rId16"/>
    <p:sldId id="526" r:id="rId17"/>
    <p:sldId id="531" r:id="rId18"/>
    <p:sldId id="530" r:id="rId19"/>
    <p:sldId id="532" r:id="rId20"/>
    <p:sldId id="533" r:id="rId21"/>
    <p:sldId id="534" r:id="rId22"/>
    <p:sldId id="502" r:id="rId23"/>
    <p:sldId id="503" r:id="rId24"/>
    <p:sldId id="536" r:id="rId25"/>
    <p:sldId id="537" r:id="rId26"/>
    <p:sldId id="539" r:id="rId27"/>
    <p:sldId id="535" r:id="rId28"/>
    <p:sldId id="538" r:id="rId29"/>
    <p:sldId id="541" r:id="rId30"/>
    <p:sldId id="542" r:id="rId31"/>
    <p:sldId id="540" r:id="rId32"/>
    <p:sldId id="544" r:id="rId33"/>
    <p:sldId id="549" r:id="rId34"/>
    <p:sldId id="543" r:id="rId35"/>
    <p:sldId id="551" r:id="rId36"/>
    <p:sldId id="550" r:id="rId37"/>
    <p:sldId id="547" r:id="rId38"/>
    <p:sldId id="546" r:id="rId39"/>
    <p:sldId id="548" r:id="rId40"/>
    <p:sldId id="545" r:id="rId41"/>
    <p:sldId id="512" r:id="rId42"/>
  </p:sldIdLst>
  <p:sldSz cx="9144000" cy="6858000" type="screen4x3"/>
  <p:notesSz cx="7315200" cy="96012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fontAlgn="base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rtl="0" fontAlgn="base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rtl="0" fontAlgn="base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rtl="0" fontAlgn="base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1600" b="1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1600" b="1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1600" b="1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1600" b="1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D3A600"/>
    <a:srgbClr val="333399"/>
    <a:srgbClr val="FFCB05"/>
    <a:srgbClr val="FF9900"/>
    <a:srgbClr val="00274C"/>
    <a:srgbClr val="009900"/>
    <a:srgbClr val="D60093"/>
    <a:srgbClr val="FF3300"/>
    <a:srgbClr val="FFCC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85"/>
    <p:restoredTop sz="94643"/>
  </p:normalViewPr>
  <p:slideViewPr>
    <p:cSldViewPr>
      <p:cViewPr varScale="1">
        <p:scale>
          <a:sx n="115" d="100"/>
          <a:sy n="115" d="100"/>
        </p:scale>
        <p:origin x="272" y="2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2" d="100"/>
          <a:sy n="82" d="100"/>
        </p:scale>
        <p:origin x="-1914" y="-90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viewProps" Target="viewProps.xml"/><Relationship Id="rId47" Type="http://schemas.openxmlformats.org/officeDocument/2006/relationships/theme" Target="theme/theme1.xml"/><Relationship Id="rId48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notesMaster" Target="notesMasters/notesMaster1.xml"/><Relationship Id="rId44" Type="http://schemas.openxmlformats.org/officeDocument/2006/relationships/handoutMaster" Target="handoutMasters/handoutMaster1.xml"/><Relationship Id="rId45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1825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0100" tIns="0" rIns="20100" bIns="0" numCol="1" anchor="t" anchorCtr="0" compatLnSpc="1">
            <a:prstTxWarp prst="textNoShape">
              <a:avLst/>
            </a:prstTxWarp>
          </a:bodyPr>
          <a:lstStyle>
            <a:lvl1pPr defTabSz="965200" eaLnBrk="0" hangingPunct="0">
              <a:defRPr sz="1100" b="0" i="1"/>
            </a:lvl1pPr>
          </a:lstStyle>
          <a:p>
            <a:endParaRPr 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3375" y="0"/>
            <a:ext cx="3171825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0100" tIns="0" rIns="20100" bIns="0" numCol="1" anchor="t" anchorCtr="0" compatLnSpc="1">
            <a:prstTxWarp prst="textNoShape">
              <a:avLst/>
            </a:prstTxWarp>
          </a:bodyPr>
          <a:lstStyle>
            <a:lvl1pPr algn="r" defTabSz="965200" eaLnBrk="0" hangingPunct="0">
              <a:defRPr sz="1100" b="0" i="1"/>
            </a:lvl1pPr>
          </a:lstStyle>
          <a:p>
            <a:endParaRPr lang="en-US"/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1775"/>
            <a:ext cx="3171825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0100" tIns="0" rIns="20100" bIns="0" numCol="1" anchor="b" anchorCtr="0" compatLnSpc="1">
            <a:prstTxWarp prst="textNoShape">
              <a:avLst/>
            </a:prstTxWarp>
          </a:bodyPr>
          <a:lstStyle>
            <a:lvl1pPr defTabSz="965200" eaLnBrk="0" hangingPunct="0">
              <a:defRPr sz="1100" b="0" i="1"/>
            </a:lvl1pPr>
          </a:lstStyle>
          <a:p>
            <a:endParaRPr lang="en-US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3375" y="9121775"/>
            <a:ext cx="3171825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0100" tIns="0" rIns="20100" bIns="0" numCol="1" anchor="b" anchorCtr="0" compatLnSpc="1">
            <a:prstTxWarp prst="textNoShape">
              <a:avLst/>
            </a:prstTxWarp>
          </a:bodyPr>
          <a:lstStyle>
            <a:lvl1pPr algn="r" defTabSz="965200" eaLnBrk="0" hangingPunct="0">
              <a:defRPr sz="1100" b="0" i="1"/>
            </a:lvl1pPr>
          </a:lstStyle>
          <a:p>
            <a:fld id="{B29687F7-08B4-A54B-BC56-F290ADA497A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87476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1825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0100" tIns="0" rIns="20100" bIns="0" numCol="1" anchor="t" anchorCtr="0" compatLnSpc="1">
            <a:prstTxWarp prst="textNoShape">
              <a:avLst/>
            </a:prstTxWarp>
          </a:bodyPr>
          <a:lstStyle>
            <a:lvl1pPr defTabSz="965200" eaLnBrk="0" hangingPunct="0">
              <a:defRPr sz="1100" b="0" i="1">
                <a:latin typeface="Times New Roman" charset="0"/>
              </a:defRPr>
            </a:lvl1pPr>
          </a:lstStyle>
          <a:p>
            <a:endParaRPr lang="en-US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3375" y="0"/>
            <a:ext cx="3171825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0100" tIns="0" rIns="20100" bIns="0" numCol="1" anchor="t" anchorCtr="0" compatLnSpc="1">
            <a:prstTxWarp prst="textNoShape">
              <a:avLst/>
            </a:prstTxWarp>
          </a:bodyPr>
          <a:lstStyle>
            <a:lvl1pPr algn="r" defTabSz="965200" eaLnBrk="0" hangingPunct="0">
              <a:defRPr sz="1100" b="0" i="1">
                <a:latin typeface="Times New Roman" charset="0"/>
              </a:defRPr>
            </a:lvl1pPr>
          </a:lstStyle>
          <a:p>
            <a:endParaRPr lang="en-US"/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1775"/>
            <a:ext cx="3171825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0100" tIns="0" rIns="20100" bIns="0" numCol="1" anchor="b" anchorCtr="0" compatLnSpc="1">
            <a:prstTxWarp prst="textNoShape">
              <a:avLst/>
            </a:prstTxWarp>
          </a:bodyPr>
          <a:lstStyle>
            <a:lvl1pPr defTabSz="965200" eaLnBrk="0" hangingPunct="0">
              <a:defRPr sz="1100" b="0" i="1">
                <a:latin typeface="Times New Roman" charset="0"/>
              </a:defRPr>
            </a:lvl1pPr>
          </a:lstStyle>
          <a:p>
            <a:endParaRPr lang="en-US"/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375" y="9121775"/>
            <a:ext cx="3171825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0100" tIns="0" rIns="20100" bIns="0" numCol="1" anchor="b" anchorCtr="0" compatLnSpc="1">
            <a:prstTxWarp prst="textNoShape">
              <a:avLst/>
            </a:prstTxWarp>
          </a:bodyPr>
          <a:lstStyle>
            <a:lvl1pPr algn="r" defTabSz="965200" eaLnBrk="0" hangingPunct="0">
              <a:defRPr sz="1100" b="0" i="1">
                <a:latin typeface="Times New Roman" charset="0"/>
              </a:defRPr>
            </a:lvl1pPr>
          </a:lstStyle>
          <a:p>
            <a:fld id="{C7E9A20B-E167-2E4E-BE18-AA9F5BF5FBB1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74725" y="4560888"/>
            <a:ext cx="5365750" cy="4319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7154" tIns="48580" rIns="97154" bIns="4858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notes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343" name="Rectangle 7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68413" y="727075"/>
            <a:ext cx="4781550" cy="3586163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</p:spTree>
    <p:extLst>
      <p:ext uri="{BB962C8B-B14F-4D97-AF65-F5344CB8AC3E}">
        <p14:creationId xmlns:p14="http://schemas.microsoft.com/office/powerpoint/2010/main" val="215147315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 eaLnBrk="0" hangingPunct="0"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defTabSz="965200" eaLnBrk="0" hangingPunct="0"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914EF427-E3A8-D542-91D3-317F25033480}" type="slidenum">
              <a:rPr lang="en-US" sz="1100" b="0">
                <a:latin typeface="Times New Roman" charset="0"/>
              </a:rPr>
              <a:pPr/>
              <a:t>1</a:t>
            </a:fld>
            <a:endParaRPr lang="en-US" sz="1100" b="0">
              <a:latin typeface="Times New Roman" charset="0"/>
            </a:endParaRPr>
          </a:p>
        </p:txBody>
      </p:sp>
      <p:sp>
        <p:nvSpPr>
          <p:cNvPr id="16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8413" y="727075"/>
            <a:ext cx="4781550" cy="3586163"/>
          </a:xfrm>
          <a:ln/>
        </p:spPr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13302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E9A20B-E167-2E4E-BE18-AA9F5BF5FBB1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5043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31F4B70-DBE3-3741-B576-87AFDE574221}" type="slidenum">
              <a:rPr lang="en-US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4751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dirty="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6968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C207908-A65C-F64C-A60A-480C7E37656F}" type="slidenum">
              <a:rPr lang="en-US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4874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91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dirty="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9803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Shape 146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9938" name="Shape 147"/>
          <p:cNvSpPr>
            <a:spLocks noGrp="1"/>
          </p:cNvSpPr>
          <p:nvPr>
            <p:ph type="body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x-none" altLang="x-none" sz="2300"/>
          </a:p>
        </p:txBody>
      </p:sp>
    </p:spTree>
    <p:extLst>
      <p:ext uri="{BB962C8B-B14F-4D97-AF65-F5344CB8AC3E}">
        <p14:creationId xmlns:p14="http://schemas.microsoft.com/office/powerpoint/2010/main" val="11725469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Shape 146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9938" name="Shape 147"/>
          <p:cNvSpPr>
            <a:spLocks noGrp="1"/>
          </p:cNvSpPr>
          <p:nvPr>
            <p:ph type="body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x-none" altLang="x-none" sz="2300"/>
          </a:p>
        </p:txBody>
      </p:sp>
    </p:spTree>
    <p:extLst>
      <p:ext uri="{BB962C8B-B14F-4D97-AF65-F5344CB8AC3E}">
        <p14:creationId xmlns:p14="http://schemas.microsoft.com/office/powerpoint/2010/main" val="18662961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912983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02756" indent="-270291" defTabSz="912983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081164" indent="-216233" defTabSz="912983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513629" indent="-216233" defTabSz="912983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1946095" indent="-216233" defTabSz="912983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378560" indent="-216233" defTabSz="912983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811026" indent="-216233" defTabSz="912983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243491" indent="-216233" defTabSz="912983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675957" indent="-216233" defTabSz="912983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fld id="{540C6A10-B7FB-AF4F-B260-EB2C0B6F65CC}" type="slidenum">
              <a:rPr lang="en-US" i="0" smtClean="0">
                <a:solidFill>
                  <a:srgbClr val="000000"/>
                </a:solidFill>
                <a:latin typeface="Times New Roman" charset="0"/>
              </a:rPr>
              <a:pPr>
                <a:defRPr/>
              </a:pPr>
              <a:t>29</a:t>
            </a:fld>
            <a:endParaRPr lang="en-US" i="0" smtClean="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162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2820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FAA26D3D-D897-4be2-8F04-BA451C77F1D7}">
              <ma14:placeholderFlag xmlns:ma14="http://schemas.microsoft.com/office/mac/drawingml/2011/main" val="1"/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Times New Roman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55434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E9A20B-E167-2E4E-BE18-AA9F5BF5FBB1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1639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E9A20B-E167-2E4E-BE18-AA9F5BF5FBB1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360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E9A20B-E167-2E4E-BE18-AA9F5BF5FBB1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7206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61359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54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>
                <a:ea typeface="ＭＳ Ｐゴシック" charset="0"/>
                <a:cs typeface="ＭＳ Ｐゴシック" charset="0"/>
              </a:rPr>
              <a:t>Transcoding = change compression rate per user</a:t>
            </a:r>
            <a:r>
              <a:rPr lang="ja-JP" altLang="en-US">
                <a:ea typeface="ＭＳ Ｐゴシック" charset="0"/>
                <a:cs typeface="ＭＳ Ｐゴシック" charset="0"/>
              </a:rPr>
              <a:t>’</a:t>
            </a:r>
            <a:r>
              <a:rPr lang="en-US">
                <a:ea typeface="ＭＳ Ｐゴシック" charset="0"/>
                <a:cs typeface="ＭＳ Ｐゴシック" charset="0"/>
              </a:rPr>
              <a:t>s bandwidth</a:t>
            </a:r>
          </a:p>
        </p:txBody>
      </p:sp>
    </p:spTree>
    <p:extLst>
      <p:ext uri="{BB962C8B-B14F-4D97-AF65-F5344CB8AC3E}">
        <p14:creationId xmlns:p14="http://schemas.microsoft.com/office/powerpoint/2010/main" val="10719618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Shape 146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9938" name="Shape 147"/>
          <p:cNvSpPr>
            <a:spLocks noGrp="1"/>
          </p:cNvSpPr>
          <p:nvPr>
            <p:ph type="body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x-none" altLang="x-none" sz="2300"/>
          </a:p>
        </p:txBody>
      </p:sp>
    </p:spTree>
    <p:extLst>
      <p:ext uri="{BB962C8B-B14F-4D97-AF65-F5344CB8AC3E}">
        <p14:creationId xmlns:p14="http://schemas.microsoft.com/office/powerpoint/2010/main" val="9096030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Shape 146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9938" name="Shape 147"/>
          <p:cNvSpPr>
            <a:spLocks noGrp="1"/>
          </p:cNvSpPr>
          <p:nvPr>
            <p:ph type="body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x-none" altLang="x-none" sz="2300"/>
          </a:p>
        </p:txBody>
      </p:sp>
    </p:spTree>
    <p:extLst>
      <p:ext uri="{BB962C8B-B14F-4D97-AF65-F5344CB8AC3E}">
        <p14:creationId xmlns:p14="http://schemas.microsoft.com/office/powerpoint/2010/main" val="3891069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Shape 146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9938" name="Shape 147"/>
          <p:cNvSpPr>
            <a:spLocks noGrp="1"/>
          </p:cNvSpPr>
          <p:nvPr>
            <p:ph type="body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x-none" altLang="x-none" sz="2300"/>
          </a:p>
        </p:txBody>
      </p:sp>
    </p:spTree>
    <p:extLst>
      <p:ext uri="{BB962C8B-B14F-4D97-AF65-F5344CB8AC3E}">
        <p14:creationId xmlns:p14="http://schemas.microsoft.com/office/powerpoint/2010/main" val="8061970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Shape 146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9938" name="Shape 147"/>
          <p:cNvSpPr>
            <a:spLocks noGrp="1"/>
          </p:cNvSpPr>
          <p:nvPr>
            <p:ph type="body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x-none" altLang="x-none" sz="2300"/>
          </a:p>
        </p:txBody>
      </p:sp>
    </p:spTree>
    <p:extLst>
      <p:ext uri="{BB962C8B-B14F-4D97-AF65-F5344CB8AC3E}">
        <p14:creationId xmlns:p14="http://schemas.microsoft.com/office/powerpoint/2010/main" val="11997400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E9A20B-E167-2E4E-BE18-AA9F5BF5FBB1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647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0" name="Rectangle 8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Monotype Sorts" pitchFamily="96" charset="2"/>
              <a:buNone/>
              <a:defRPr/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8441" name="Rectangle 9"/>
          <p:cNvSpPr>
            <a:spLocks noGrp="1" noChangeArrowheads="1"/>
          </p:cNvSpPr>
          <p:nvPr>
            <p:ph type="ctrTitle"/>
          </p:nvPr>
        </p:nvSpPr>
        <p:spPr>
          <a:xfrm>
            <a:off x="685800" y="1143000"/>
            <a:ext cx="7772400" cy="20574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z="1050" b="0">
                <a:latin typeface="Times New Roman" charset="0"/>
              </a:defRPr>
            </a:lvl1pPr>
          </a:lstStyle>
          <a:p>
            <a:r>
              <a:rPr lang="en-US" smtClean="0"/>
              <a:t>January 25, 2017</a:t>
            </a:r>
            <a:endParaRPr lang="en-US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z="1050" b="0">
                <a:latin typeface="Times New Roman" charset="0"/>
              </a:defRPr>
            </a:lvl1pPr>
          </a:lstStyle>
          <a:p>
            <a:r>
              <a:rPr lang="en-US" smtClean="0"/>
              <a:t>EECS 489 – Lecture 6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9642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January 25, 2017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EECS 489 – Lecture 6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6" name="Rectangle 12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500292D-9130-BA41-A2F4-8C3DF7A50D3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0804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05600" y="152400"/>
            <a:ext cx="2133600" cy="5867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152400"/>
            <a:ext cx="62484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January 25, 2017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EECS 489 – Lecture 6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6" name="Rectangle 12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E995D8D-2725-7449-9768-A6F305723FF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6466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rPr/>
              <a:t>Title Text</a:t>
            </a:r>
          </a:p>
        </p:txBody>
      </p:sp>
      <p:sp>
        <p:nvSpPr>
          <p:cNvPr id="11" name="Shape 1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2pPr marL="937584" indent="-401822">
              <a:spcBef>
                <a:spcPts val="1687"/>
              </a:spcBef>
              <a:buChar char="-"/>
              <a:defRPr sz="2500" i="1"/>
            </a:lvl2pPr>
            <a:lvl3pPr marL="1250112" indent="-401822">
              <a:spcBef>
                <a:spcPts val="1687"/>
              </a:spcBef>
              <a:buFont typeface="Gill Sans"/>
              <a:buChar char="-"/>
              <a:defRPr sz="2500" i="1">
                <a:latin typeface="Gill Sans"/>
                <a:ea typeface="Gill Sans"/>
                <a:cs typeface="Gill Sans"/>
                <a:sym typeface="Gill Sans"/>
              </a:defRPr>
            </a:lvl3pPr>
            <a:lvl4pPr marL="1562640" indent="-401822">
              <a:spcBef>
                <a:spcPts val="1687"/>
              </a:spcBef>
              <a:buFont typeface="Gill Sans"/>
              <a:buChar char="-"/>
              <a:defRPr sz="2500" i="1">
                <a:latin typeface="Gill Sans"/>
                <a:ea typeface="Gill Sans"/>
                <a:cs typeface="Gill Sans"/>
                <a:sym typeface="Gill Sans"/>
              </a:defRPr>
            </a:lvl4pPr>
            <a:lvl5pPr marL="1875168" indent="-401822">
              <a:spcBef>
                <a:spcPts val="1687"/>
              </a:spcBef>
              <a:buFont typeface="Gill Sans"/>
              <a:buChar char="-"/>
              <a:defRPr sz="2500" i="1">
                <a:latin typeface="Gill Sans"/>
                <a:ea typeface="Gill Sans"/>
                <a:cs typeface="Gill Sans"/>
                <a:sym typeface="Gill Sans"/>
              </a:defRPr>
            </a:lvl5pPr>
          </a:lstStyle>
          <a:p>
            <a:pPr lvl="0"/>
            <a:r>
              <a:rPr/>
              <a:t>Body Level One</a:t>
            </a:r>
          </a:p>
          <a:p>
            <a:pPr lvl="1"/>
            <a:r>
              <a:rPr/>
              <a:t>Body Level Two</a:t>
            </a:r>
          </a:p>
          <a:p>
            <a:pPr lvl="2"/>
            <a:r>
              <a:rPr/>
              <a:t>Body Level Three</a:t>
            </a:r>
          </a:p>
          <a:p>
            <a:pPr lvl="3"/>
            <a:r>
              <a:rPr/>
              <a:t>Body Level Four</a:t>
            </a:r>
          </a:p>
          <a:p>
            <a:pPr lvl="4"/>
            <a:r>
              <a:rPr/>
              <a:t>Body Level Five</a:t>
            </a:r>
          </a:p>
        </p:txBody>
      </p:sp>
      <p:sp>
        <p:nvSpPr>
          <p:cNvPr id="4" name="Shape 1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E2893C13-EE0C-EE4E-AB27-289AE4B3B289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6635229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January 25, 2017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EECS 489 – Lecture 6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6" name="Rectangle 12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190D881-957A-7944-A8D0-1584E528B88F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4048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January 25, 2017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EECS 489 – Lecture 6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6" name="Rectangle 12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1F2EB77-FB6C-2244-A076-ADF097535D4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0208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600200"/>
            <a:ext cx="3886200" cy="4419600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4400" y="1600200"/>
            <a:ext cx="3886200" cy="4419600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January 25, 2017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6" name="Rectangle 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EECS 489 – Lecture 6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7" name="Rectangle 12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36FED86-94EF-254D-90EE-B810FE8299E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827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January 25, 2017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8" name="Rectangle 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EECS 489 – Lecture 6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9" name="Rectangle 12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11CF967-1287-0948-92AE-55309D19614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5453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January 25, 2017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EECS 489 – Lecture 6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507A418-0CEB-9E4A-BA45-3B7D3D133EB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2183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January 25, 2017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3" name="Rectangle 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EECS 489 – Lecture 6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4" name="Rectangle 12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3D7AD44-FDD5-3640-B5FD-B68DA213B14F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8545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/>
          <a:lstStyle>
            <a:lvl1pPr algn="l">
              <a:defRPr sz="15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435102"/>
            <a:ext cx="3008313" cy="4691063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January 25, 2017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6" name="Rectangle 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EECS 489 – Lecture 6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7" name="Rectangle 12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C1E35D2-F4F4-2848-A65C-22D2D75C674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2277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15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January 25, 2017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6" name="Rectangle 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EECS 489 – Lecture 6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7" name="Rectangle 12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7309860-561E-FA4E-8AD9-21F393B80F8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8224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lvl1pPr eaLnBrk="0" hangingPunct="0">
              <a:defRPr sz="750"/>
            </a:lvl1pPr>
          </a:lstStyle>
          <a:p>
            <a:r>
              <a:rPr lang="en-US" smtClean="0"/>
              <a:t>January 25, 2017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ctr" eaLnBrk="0" hangingPunct="0">
              <a:defRPr sz="750"/>
            </a:lvl1pPr>
          </a:lstStyle>
          <a:p>
            <a:r>
              <a:rPr lang="en-US" smtClean="0"/>
              <a:t>EECS 489 – Lecture 6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1028" name="Rectangle 8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600200"/>
            <a:ext cx="7924800" cy="44196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33" name="Rectangle 9"/>
          <p:cNvSpPr>
            <a:spLocks noGrp="1" noChangeArrowheads="1"/>
          </p:cNvSpPr>
          <p:nvPr>
            <p:ph type="title"/>
          </p:nvPr>
        </p:nvSpPr>
        <p:spPr bwMode="auto">
          <a:xfrm>
            <a:off x="304800" y="152400"/>
            <a:ext cx="8534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36" name="Rectangle 12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001000" y="6248400"/>
            <a:ext cx="609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r" eaLnBrk="0" hangingPunct="0">
              <a:defRPr sz="750"/>
            </a:lvl1pPr>
          </a:lstStyle>
          <a:p>
            <a:fld id="{6CABC02E-5657-E248-B9C6-199B1358382F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1037" name="Line 13"/>
          <p:cNvSpPr>
            <a:spLocks noChangeShapeType="1"/>
          </p:cNvSpPr>
          <p:nvPr/>
        </p:nvSpPr>
        <p:spPr bwMode="auto">
          <a:xfrm>
            <a:off x="0" y="1371600"/>
            <a:ext cx="8305800" cy="0"/>
          </a:xfrm>
          <a:prstGeom prst="line">
            <a:avLst/>
          </a:prstGeom>
          <a:noFill/>
          <a:ln w="44450">
            <a:solidFill>
              <a:srgbClr val="FFCB05"/>
            </a:solidFill>
            <a:round/>
            <a:headEnd/>
            <a:tailEnd/>
          </a:ln>
          <a:effectLst>
            <a:outerShdw dist="53882" dir="2700000" algn="ctr" rotWithShape="0">
              <a:srgbClr val="D3A600"/>
            </a:outerShdw>
          </a:effectLst>
        </p:spPr>
        <p:txBody>
          <a:bodyPr wrap="none" anchor="ctr"/>
          <a:lstStyle/>
          <a:p>
            <a:pPr eaLnBrk="0" hangingPunct="0">
              <a:defRPr/>
            </a:pPr>
            <a:endParaRPr lang="en-US" sz="1200">
              <a:ea typeface="+mn-ea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  <p:sldLayoutId id="2147483708" r:id="rId12"/>
  </p:sldLayoutIdLst>
  <p:timing>
    <p:tnLst>
      <p:par>
        <p:cTn id="1" dur="indefinite" restart="never" nodeType="tmRoot"/>
      </p:par>
    </p:tnLst>
  </p:timing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effectLst/>
          <a:latin typeface="+mj-lt"/>
          <a:ea typeface="ＭＳ Ｐゴシック" charset="-128"/>
          <a:cs typeface="ＭＳ Ｐゴシック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0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 Black" pitchFamily="34" charset="0"/>
          <a:ea typeface="ＭＳ Ｐゴシック" charset="-128"/>
          <a:cs typeface="ＭＳ Ｐゴシック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0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 Black" pitchFamily="34" charset="0"/>
          <a:ea typeface="ＭＳ Ｐゴシック" charset="-128"/>
          <a:cs typeface="ＭＳ Ｐゴシック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0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 Black" pitchFamily="34" charset="0"/>
          <a:ea typeface="ＭＳ Ｐゴシック" charset="-128"/>
          <a:cs typeface="ＭＳ Ｐゴシック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0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 Black" pitchFamily="34" charset="0"/>
          <a:ea typeface="ＭＳ Ｐゴシック" charset="-128"/>
          <a:cs typeface="ＭＳ Ｐゴシック" charset="-128"/>
        </a:defRPr>
      </a:lvl5pPr>
      <a:lvl6pPr marL="342900" algn="l" rtl="0" eaLnBrk="0" fontAlgn="base" hangingPunct="0">
        <a:spcBef>
          <a:spcPct val="0"/>
        </a:spcBef>
        <a:spcAft>
          <a:spcPct val="0"/>
        </a:spcAft>
        <a:defRPr sz="30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 Black" pitchFamily="34" charset="0"/>
        </a:defRPr>
      </a:lvl6pPr>
      <a:lvl7pPr marL="685800" algn="l" rtl="0" eaLnBrk="0" fontAlgn="base" hangingPunct="0">
        <a:spcBef>
          <a:spcPct val="0"/>
        </a:spcBef>
        <a:spcAft>
          <a:spcPct val="0"/>
        </a:spcAft>
        <a:defRPr sz="30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 Black" pitchFamily="34" charset="0"/>
        </a:defRPr>
      </a:lvl7pPr>
      <a:lvl8pPr marL="1028700" algn="l" rtl="0" eaLnBrk="0" fontAlgn="base" hangingPunct="0">
        <a:spcBef>
          <a:spcPct val="0"/>
        </a:spcBef>
        <a:spcAft>
          <a:spcPct val="0"/>
        </a:spcAft>
        <a:defRPr sz="30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 Black" pitchFamily="34" charset="0"/>
        </a:defRPr>
      </a:lvl8pPr>
      <a:lvl9pPr marL="1371600" algn="l" rtl="0" eaLnBrk="0" fontAlgn="base" hangingPunct="0">
        <a:spcBef>
          <a:spcPct val="0"/>
        </a:spcBef>
        <a:spcAft>
          <a:spcPct val="0"/>
        </a:spcAft>
        <a:defRPr sz="30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 Black" pitchFamily="34" charset="0"/>
        </a:defRPr>
      </a:lvl9pPr>
    </p:titleStyle>
    <p:bodyStyle>
      <a:lvl1pPr marL="257175" indent="-257175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50000"/>
        <a:buFont typeface="Monotype Sorts" charset="0"/>
        <a:buChar char="l"/>
        <a:defRPr sz="2800">
          <a:solidFill>
            <a:schemeClr val="accent2"/>
          </a:solidFill>
          <a:latin typeface="+mn-lt"/>
          <a:ea typeface="ＭＳ Ｐゴシック" charset="-128"/>
          <a:cs typeface="ＭＳ Ｐゴシック" charset="-128"/>
        </a:defRPr>
      </a:lvl1pPr>
      <a:lvl2pPr marL="557213" indent="-214313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50000"/>
        <a:buFont typeface="ZapfDingbats" charset="0"/>
        <a:buChar char="u"/>
        <a:defRPr sz="2400">
          <a:solidFill>
            <a:schemeClr val="accent2"/>
          </a:solidFill>
          <a:latin typeface="+mn-lt"/>
          <a:ea typeface="ＭＳ Ｐゴシック" charset="-128"/>
        </a:defRPr>
      </a:lvl2pPr>
      <a:lvl3pPr marL="857250" indent="-17145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»"/>
        <a:defRPr sz="2400">
          <a:solidFill>
            <a:schemeClr val="accent2"/>
          </a:solidFill>
          <a:latin typeface="+mn-lt"/>
          <a:ea typeface="ＭＳ Ｐゴシック" charset="-128"/>
        </a:defRPr>
      </a:lvl3pPr>
      <a:lvl4pPr marL="1200150" indent="-17145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50000"/>
        <a:buFont typeface="Monotype Sorts" charset="0"/>
        <a:buChar char="n"/>
        <a:defRPr sz="1200">
          <a:solidFill>
            <a:schemeClr val="accent2"/>
          </a:solidFill>
          <a:latin typeface="+mn-lt"/>
          <a:ea typeface="ＭＳ Ｐゴシック" charset="-128"/>
        </a:defRPr>
      </a:lvl4pPr>
      <a:lvl5pPr marL="1543050" indent="-17145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50000"/>
        <a:buFont typeface="Monotype Sorts" charset="0"/>
        <a:buChar char="l"/>
        <a:defRPr sz="1200">
          <a:solidFill>
            <a:schemeClr val="accent2"/>
          </a:solidFill>
          <a:latin typeface="+mn-lt"/>
          <a:ea typeface="ＭＳ Ｐゴシック" charset="-128"/>
        </a:defRPr>
      </a:lvl5pPr>
      <a:lvl6pPr marL="1885950" indent="-17145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50000"/>
        <a:buFont typeface="Monotype Sorts" pitchFamily="96" charset="2"/>
        <a:buChar char="l"/>
        <a:defRPr sz="1200">
          <a:solidFill>
            <a:schemeClr val="accent2"/>
          </a:solidFill>
          <a:latin typeface="+mn-lt"/>
        </a:defRPr>
      </a:lvl6pPr>
      <a:lvl7pPr marL="2228850" indent="-17145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50000"/>
        <a:buFont typeface="Monotype Sorts" pitchFamily="96" charset="2"/>
        <a:buChar char="l"/>
        <a:defRPr sz="1200">
          <a:solidFill>
            <a:schemeClr val="accent2"/>
          </a:solidFill>
          <a:latin typeface="+mn-lt"/>
        </a:defRPr>
      </a:lvl7pPr>
      <a:lvl8pPr marL="2571750" indent="-17145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50000"/>
        <a:buFont typeface="Monotype Sorts" pitchFamily="96" charset="2"/>
        <a:buChar char="l"/>
        <a:defRPr sz="1200">
          <a:solidFill>
            <a:schemeClr val="accent2"/>
          </a:solidFill>
          <a:latin typeface="+mn-lt"/>
        </a:defRPr>
      </a:lvl8pPr>
      <a:lvl9pPr marL="2914650" indent="-17145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50000"/>
        <a:buFont typeface="Monotype Sorts" pitchFamily="96" charset="2"/>
        <a:buChar char="l"/>
        <a:defRPr sz="1200">
          <a:solidFill>
            <a:schemeClr val="accent2"/>
          </a:solidFill>
          <a:latin typeface="+mn-lt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jpe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e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e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microsoft.com/office/2007/relationships/hdphoto" Target="../media/hdphoto1.wdp"/><Relationship Id="rId5" Type="http://schemas.openxmlformats.org/officeDocument/2006/relationships/image" Target="../media/image7.png"/><Relationship Id="rId6" Type="http://schemas.microsoft.com/office/2007/relationships/hdphoto" Target="../media/hdphoto2.wdp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Relationship Id="rId3" Type="http://schemas.microsoft.com/office/2007/relationships/hdphoto" Target="../media/hdphoto2.wdp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microsoft.com/office/2007/relationships/hdphoto" Target="../media/hdphoto1.wdp"/><Relationship Id="rId5" Type="http://schemas.openxmlformats.org/officeDocument/2006/relationships/image" Target="../media/image7.png"/><Relationship Id="rId6" Type="http://schemas.microsoft.com/office/2007/relationships/hdphoto" Target="../media/hdphoto2.wdp"/><Relationship Id="rId7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microsoft.com/office/2007/relationships/hdphoto" Target="../media/hdphoto2.wdp"/><Relationship Id="rId5" Type="http://schemas.openxmlformats.org/officeDocument/2006/relationships/image" Target="../media/image6.jpeg"/><Relationship Id="rId6" Type="http://schemas.microsoft.com/office/2007/relationships/hdphoto" Target="../media/hdphoto1.wdp"/><Relationship Id="rId7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657350" y="1257300"/>
            <a:ext cx="5829300" cy="2286000"/>
          </a:xfrm>
        </p:spPr>
        <p:txBody>
          <a:bodyPr/>
          <a:lstStyle/>
          <a:p>
            <a:pPr algn="ctr"/>
            <a:r>
              <a:rPr lang="en-US" dirty="0" smtClean="0">
                <a:effectLst/>
                <a:latin typeface="Arial Black" charset="0"/>
                <a:ea typeface="ＭＳ Ｐゴシック" charset="0"/>
                <a:cs typeface="ＭＳ Ｐゴシック" charset="0"/>
              </a:rPr>
              <a:t>EECS 489</a:t>
            </a:r>
            <a:r>
              <a:rPr lang="en-US" dirty="0">
                <a:effectLst/>
                <a:latin typeface="Arial Black" charset="0"/>
                <a:ea typeface="ＭＳ Ｐゴシック" charset="0"/>
                <a:cs typeface="ＭＳ Ｐゴシック" charset="0"/>
              </a:rPr>
              <a:t/>
            </a:r>
            <a:br>
              <a:rPr lang="en-US" dirty="0">
                <a:effectLst/>
                <a:latin typeface="Arial Black" charset="0"/>
                <a:ea typeface="ＭＳ Ｐゴシック" charset="0"/>
                <a:cs typeface="ＭＳ Ｐゴシック" charset="0"/>
              </a:rPr>
            </a:br>
            <a:r>
              <a:rPr lang="en-US" dirty="0"/>
              <a:t>Computer Networks</a:t>
            </a:r>
            <a:r>
              <a:rPr lang="en-US" dirty="0">
                <a:effectLst/>
                <a:latin typeface="Arial Black" charset="0"/>
                <a:ea typeface="ＭＳ Ｐゴシック" charset="0"/>
                <a:cs typeface="ＭＳ Ｐゴシック" charset="0"/>
              </a:rPr>
              <a:t/>
            </a:r>
            <a:br>
              <a:rPr lang="en-US" dirty="0">
                <a:effectLst/>
                <a:latin typeface="Arial Black" charset="0"/>
                <a:ea typeface="ＭＳ Ｐゴシック" charset="0"/>
                <a:cs typeface="ＭＳ Ｐゴシック" charset="0"/>
              </a:rPr>
            </a:br>
            <a:r>
              <a:rPr lang="en-US" sz="2400" dirty="0">
                <a:latin typeface="Arial Black" charset="0"/>
                <a:ea typeface="ＭＳ Ｐゴシック" charset="0"/>
                <a:cs typeface="ＭＳ Ｐゴシック" charset="0"/>
              </a:rPr>
              <a:t/>
            </a:r>
            <a:br>
              <a:rPr lang="en-US" sz="2400" dirty="0">
                <a:latin typeface="Arial Black" charset="0"/>
                <a:ea typeface="ＭＳ Ｐゴシック" charset="0"/>
                <a:cs typeface="ＭＳ Ｐゴシック" charset="0"/>
              </a:rPr>
            </a:br>
            <a:r>
              <a:rPr lang="en-US" sz="2400" dirty="0">
                <a:latin typeface="Arial Black" charset="0"/>
                <a:ea typeface="ＭＳ Ｐゴシック" charset="0"/>
                <a:cs typeface="ＭＳ Ｐゴシック" charset="0"/>
              </a:rPr>
              <a:t>Winter 2017</a:t>
            </a:r>
            <a:endParaRPr lang="en-US" dirty="0">
              <a:effectLst/>
              <a:latin typeface="Arial Black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800100" y="3771900"/>
            <a:ext cx="7543800" cy="1828800"/>
          </a:xfrm>
        </p:spPr>
        <p:txBody>
          <a:bodyPr/>
          <a:lstStyle/>
          <a:p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Mosharaf Chowdhury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buFont typeface="Monotype Sorts" charset="0"/>
              <a:buNone/>
            </a:pPr>
            <a:endParaRPr lang="en-US" dirty="0" smtClean="0"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buFont typeface="Monotype Sorts" charset="0"/>
              <a:buNone/>
            </a:pPr>
            <a:endParaRPr lang="en-US" dirty="0" smtClean="0">
              <a:latin typeface="Arial" charset="0"/>
              <a:ea typeface="ＭＳ Ｐゴシック" charset="0"/>
              <a:cs typeface="ＭＳ Ｐゴシック" charset="0"/>
            </a:endParaRPr>
          </a:p>
          <a:p>
            <a:pPr algn="l"/>
            <a:r>
              <a:rPr lang="en-US" sz="1800" i="1" dirty="0">
                <a:latin typeface="Arial" charset="0"/>
                <a:ea typeface="ＭＳ Ｐゴシック" charset="0"/>
                <a:cs typeface="ＭＳ Ｐゴシック" charset="0"/>
              </a:rPr>
              <a:t>Material with thanks to Aditya </a:t>
            </a:r>
            <a:r>
              <a:rPr lang="en-US" sz="1800" i="1" dirty="0" err="1">
                <a:latin typeface="Arial" charset="0"/>
                <a:ea typeface="ＭＳ Ｐゴシック" charset="0"/>
                <a:cs typeface="ＭＳ Ｐゴシック" charset="0"/>
              </a:rPr>
              <a:t>Akella</a:t>
            </a:r>
            <a:r>
              <a:rPr lang="en-US" sz="1800" i="1" dirty="0">
                <a:latin typeface="Arial" charset="0"/>
                <a:ea typeface="ＭＳ Ｐゴシック" charset="0"/>
                <a:cs typeface="ＭＳ Ｐゴシック" charset="0"/>
              </a:rPr>
              <a:t>, </a:t>
            </a:r>
            <a:r>
              <a:rPr lang="en-US" sz="1800" i="1" dirty="0" err="1">
                <a:latin typeface="Arial" charset="0"/>
                <a:ea typeface="ＭＳ Ｐゴシック" charset="0"/>
                <a:cs typeface="ＭＳ Ｐゴシック" charset="0"/>
              </a:rPr>
              <a:t>Sugih</a:t>
            </a:r>
            <a:r>
              <a:rPr lang="en-US" sz="1800" i="1" dirty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1800" i="1" dirty="0" err="1">
                <a:latin typeface="Arial" charset="0"/>
                <a:ea typeface="ＭＳ Ｐゴシック" charset="0"/>
                <a:cs typeface="ＭＳ Ｐゴシック" charset="0"/>
              </a:rPr>
              <a:t>Jamin</a:t>
            </a:r>
            <a:r>
              <a:rPr lang="en-US" sz="1800" i="1" dirty="0">
                <a:latin typeface="Arial" charset="0"/>
                <a:ea typeface="ＭＳ Ｐゴシック" charset="0"/>
                <a:cs typeface="ＭＳ Ｐゴシック" charset="0"/>
              </a:rPr>
              <a:t>, Philip Levis, Sylvia Ratnasamy, Peter </a:t>
            </a:r>
            <a:r>
              <a:rPr lang="en-US" sz="1800" i="1" dirty="0" err="1">
                <a:latin typeface="Arial" charset="0"/>
                <a:ea typeface="ＭＳ Ｐゴシック" charset="0"/>
                <a:cs typeface="ＭＳ Ｐゴシック" charset="0"/>
              </a:rPr>
              <a:t>Steenkiste</a:t>
            </a:r>
            <a:r>
              <a:rPr lang="en-US" sz="1800" i="1" dirty="0">
                <a:latin typeface="Arial" charset="0"/>
                <a:ea typeface="ＭＳ Ｐゴシック" charset="0"/>
                <a:cs typeface="ＭＳ Ｐゴシック" charset="0"/>
              </a:rPr>
              <a:t>, and many other colleagues.</a:t>
            </a:r>
          </a:p>
          <a:p>
            <a:pPr>
              <a:buFont typeface="Monotype Sorts" charset="0"/>
              <a:buNone/>
            </a:pP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buFont typeface="Monotype Sorts" charset="0"/>
              <a:buNone/>
            </a:pPr>
            <a:endParaRPr lang="en-US" dirty="0">
              <a:effectLst>
                <a:outerShdw blurRad="38100" dist="38100" dir="2700000" algn="tl">
                  <a:srgbClr val="DDDDDD"/>
                </a:outerShdw>
              </a:effectLst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/>
          <p:nvPr/>
        </p:nvSpPr>
        <p:spPr>
          <a:xfrm>
            <a:off x="5106988" y="3697288"/>
            <a:ext cx="2751137" cy="16065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7"/>
                </a:cubicBezTo>
                <a:cubicBezTo>
                  <a:pt x="12954" y="20639"/>
                  <a:pt x="6724" y="20639"/>
                  <a:pt x="2882" y="16797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06" name="Shape 106"/>
          <p:cNvSpPr/>
          <p:nvPr/>
        </p:nvSpPr>
        <p:spPr>
          <a:xfrm>
            <a:off x="2071688" y="1946275"/>
            <a:ext cx="3643312" cy="19018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07" name="Shape 107"/>
          <p:cNvSpPr/>
          <p:nvPr/>
        </p:nvSpPr>
        <p:spPr>
          <a:xfrm>
            <a:off x="1098550" y="4241800"/>
            <a:ext cx="2820988" cy="16430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8916" name="Shape 108"/>
          <p:cNvSpPr>
            <a:spLocks noChangeShapeType="1"/>
          </p:cNvSpPr>
          <p:nvPr/>
        </p:nvSpPr>
        <p:spPr bwMode="auto">
          <a:xfrm>
            <a:off x="3827463" y="1935163"/>
            <a:ext cx="315912" cy="1201737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17" name="Shape 109"/>
          <p:cNvSpPr>
            <a:spLocks noChangeShapeType="1"/>
          </p:cNvSpPr>
          <p:nvPr/>
        </p:nvSpPr>
        <p:spPr bwMode="auto">
          <a:xfrm flipH="1" flipV="1">
            <a:off x="6262688" y="4391025"/>
            <a:ext cx="2073275" cy="862013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18" name="Shape 110"/>
          <p:cNvSpPr>
            <a:spLocks noChangeShapeType="1"/>
          </p:cNvSpPr>
          <p:nvPr/>
        </p:nvSpPr>
        <p:spPr bwMode="auto">
          <a:xfrm flipH="1">
            <a:off x="701675" y="4911725"/>
            <a:ext cx="2286000" cy="1169988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20" name="Shape 112"/>
          <p:cNvSpPr>
            <a:spLocks noChangeShapeType="1"/>
          </p:cNvSpPr>
          <p:nvPr/>
        </p:nvSpPr>
        <p:spPr bwMode="auto">
          <a:xfrm>
            <a:off x="2041525" y="2679700"/>
            <a:ext cx="2009775" cy="42545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21" name="Shape 113"/>
          <p:cNvSpPr>
            <a:spLocks noChangeShapeType="1"/>
          </p:cNvSpPr>
          <p:nvPr/>
        </p:nvSpPr>
        <p:spPr bwMode="auto">
          <a:xfrm>
            <a:off x="1163638" y="4445000"/>
            <a:ext cx="1844675" cy="42545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22" name="Shape 114"/>
          <p:cNvSpPr>
            <a:spLocks noChangeShapeType="1"/>
          </p:cNvSpPr>
          <p:nvPr/>
        </p:nvSpPr>
        <p:spPr bwMode="auto">
          <a:xfrm flipH="1">
            <a:off x="2403475" y="4911725"/>
            <a:ext cx="638175" cy="979488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15" name="Shape 115"/>
          <p:cNvSpPr/>
          <p:nvPr/>
        </p:nvSpPr>
        <p:spPr>
          <a:xfrm>
            <a:off x="1857375" y="2490788"/>
            <a:ext cx="357188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16" name="Shape 116"/>
          <p:cNvSpPr/>
          <p:nvPr/>
        </p:nvSpPr>
        <p:spPr>
          <a:xfrm>
            <a:off x="1009650" y="4259263"/>
            <a:ext cx="357188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17" name="Shape 117"/>
          <p:cNvSpPr/>
          <p:nvPr/>
        </p:nvSpPr>
        <p:spPr>
          <a:xfrm>
            <a:off x="2197100" y="5749925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8926" name="Shape 118"/>
          <p:cNvSpPr>
            <a:spLocks noChangeShapeType="1"/>
          </p:cNvSpPr>
          <p:nvPr/>
        </p:nvSpPr>
        <p:spPr bwMode="auto">
          <a:xfrm>
            <a:off x="2136775" y="1754188"/>
            <a:ext cx="1882775" cy="130810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27" name="Shape 119"/>
          <p:cNvSpPr>
            <a:spLocks noChangeShapeType="1"/>
          </p:cNvSpPr>
          <p:nvPr/>
        </p:nvSpPr>
        <p:spPr bwMode="auto">
          <a:xfrm>
            <a:off x="2795588" y="1860550"/>
            <a:ext cx="1255712" cy="1190625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20" name="Shape 120"/>
          <p:cNvSpPr/>
          <p:nvPr/>
        </p:nvSpPr>
        <p:spPr>
          <a:xfrm>
            <a:off x="1955800" y="1527175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21" name="Shape 121"/>
          <p:cNvSpPr/>
          <p:nvPr/>
        </p:nvSpPr>
        <p:spPr>
          <a:xfrm>
            <a:off x="2616200" y="1660525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8930" name="Shape 122"/>
          <p:cNvSpPr>
            <a:spLocks noChangeShapeType="1"/>
          </p:cNvSpPr>
          <p:nvPr/>
        </p:nvSpPr>
        <p:spPr bwMode="auto">
          <a:xfrm flipV="1">
            <a:off x="1063625" y="4859338"/>
            <a:ext cx="1944688" cy="563562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23" name="Shape 123"/>
          <p:cNvSpPr/>
          <p:nvPr/>
        </p:nvSpPr>
        <p:spPr>
          <a:xfrm>
            <a:off x="901700" y="5249863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8932" name="Shape 124"/>
          <p:cNvSpPr>
            <a:spLocks noChangeShapeType="1"/>
          </p:cNvSpPr>
          <p:nvPr/>
        </p:nvSpPr>
        <p:spPr bwMode="auto">
          <a:xfrm flipH="1">
            <a:off x="6242050" y="3646488"/>
            <a:ext cx="1743075" cy="733425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33" name="Shape 125"/>
          <p:cNvSpPr>
            <a:spLocks noChangeShapeType="1"/>
          </p:cNvSpPr>
          <p:nvPr/>
        </p:nvSpPr>
        <p:spPr bwMode="auto">
          <a:xfrm>
            <a:off x="6305550" y="4433888"/>
            <a:ext cx="765175" cy="97790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26" name="Shape 126"/>
          <p:cNvSpPr/>
          <p:nvPr/>
        </p:nvSpPr>
        <p:spPr>
          <a:xfrm>
            <a:off x="7821613" y="3455988"/>
            <a:ext cx="358775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27" name="Shape 127"/>
          <p:cNvSpPr/>
          <p:nvPr/>
        </p:nvSpPr>
        <p:spPr>
          <a:xfrm>
            <a:off x="6902450" y="5249863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8936" name="Shape 128"/>
          <p:cNvSpPr>
            <a:spLocks noChangeShapeType="1"/>
          </p:cNvSpPr>
          <p:nvPr/>
        </p:nvSpPr>
        <p:spPr bwMode="auto">
          <a:xfrm flipH="1" flipV="1">
            <a:off x="6305550" y="4359275"/>
            <a:ext cx="1668463" cy="42545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29" name="Shape 129"/>
          <p:cNvSpPr/>
          <p:nvPr/>
        </p:nvSpPr>
        <p:spPr>
          <a:xfrm>
            <a:off x="7821613" y="4633913"/>
            <a:ext cx="358775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30" name="Shape 130"/>
          <p:cNvSpPr/>
          <p:nvPr/>
        </p:nvSpPr>
        <p:spPr>
          <a:xfrm>
            <a:off x="554038" y="5875338"/>
            <a:ext cx="357187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31" name="Shape 131"/>
          <p:cNvSpPr/>
          <p:nvPr/>
        </p:nvSpPr>
        <p:spPr>
          <a:xfrm>
            <a:off x="8143875" y="5054600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8940" name="Shape 132"/>
          <p:cNvSpPr>
            <a:spLocks noChangeShapeType="1"/>
          </p:cNvSpPr>
          <p:nvPr/>
        </p:nvSpPr>
        <p:spPr bwMode="auto">
          <a:xfrm>
            <a:off x="4040188" y="3114675"/>
            <a:ext cx="2254250" cy="127635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41" name="Shape 133"/>
          <p:cNvSpPr>
            <a:spLocks noChangeShapeType="1"/>
          </p:cNvSpPr>
          <p:nvPr/>
        </p:nvSpPr>
        <p:spPr bwMode="auto">
          <a:xfrm flipH="1">
            <a:off x="3051175" y="3114675"/>
            <a:ext cx="1052513" cy="1712913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42" name="Shape 134"/>
          <p:cNvSpPr>
            <a:spLocks noChangeShapeType="1"/>
          </p:cNvSpPr>
          <p:nvPr/>
        </p:nvSpPr>
        <p:spPr bwMode="auto">
          <a:xfrm flipH="1">
            <a:off x="3062288" y="4391025"/>
            <a:ext cx="3243262" cy="500063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38" name="Shape 138"/>
          <p:cNvSpPr/>
          <p:nvPr/>
        </p:nvSpPr>
        <p:spPr>
          <a:xfrm>
            <a:off x="3875088" y="2867025"/>
            <a:ext cx="447675" cy="446088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39" name="Shape 139"/>
          <p:cNvSpPr/>
          <p:nvPr/>
        </p:nvSpPr>
        <p:spPr>
          <a:xfrm>
            <a:off x="2830513" y="4652963"/>
            <a:ext cx="446087" cy="446087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40" name="Shape 140"/>
          <p:cNvSpPr/>
          <p:nvPr/>
        </p:nvSpPr>
        <p:spPr>
          <a:xfrm>
            <a:off x="6062663" y="4170363"/>
            <a:ext cx="447675" cy="446087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41" name="Shape 141"/>
          <p:cNvSpPr/>
          <p:nvPr/>
        </p:nvSpPr>
        <p:spPr>
          <a:xfrm>
            <a:off x="3643313" y="1697038"/>
            <a:ext cx="357187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Putting it all together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January 25, 2017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EECS 489 – Lecture 6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93C13-EE0C-EE4E-AB27-289AE4B3B289}" type="slidenum">
              <a:rPr lang="en-US" altLang="x-none" smtClean="0"/>
              <a:pPr/>
              <a:t>10</a:t>
            </a:fld>
            <a:endParaRPr lang="en-US" altLang="x-none"/>
          </a:p>
        </p:txBody>
      </p:sp>
      <p:sp>
        <p:nvSpPr>
          <p:cNvPr id="3" name="TextBox 2"/>
          <p:cNvSpPr txBox="1"/>
          <p:nvPr/>
        </p:nvSpPr>
        <p:spPr>
          <a:xfrm>
            <a:off x="154061" y="3878918"/>
            <a:ext cx="9444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 smtClean="0">
                <a:solidFill>
                  <a:schemeClr val="accent2"/>
                </a:solidFill>
              </a:rPr>
              <a:t>User</a:t>
            </a:r>
            <a:endParaRPr lang="en-US" sz="2800" b="0" dirty="0">
              <a:solidFill>
                <a:schemeClr val="accent2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7696200" y="2981980"/>
            <a:ext cx="12442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smtClean="0">
                <a:solidFill>
                  <a:schemeClr val="accent2"/>
                </a:solidFill>
              </a:rPr>
              <a:t>Server</a:t>
            </a:r>
            <a:endParaRPr lang="en-US" sz="2800" b="0" dirty="0">
              <a:solidFill>
                <a:schemeClr val="accent2"/>
              </a:solidFill>
            </a:endParaRPr>
          </a:p>
        </p:txBody>
      </p:sp>
      <p:sp>
        <p:nvSpPr>
          <p:cNvPr id="5" name="Folded Corner 4"/>
          <p:cNvSpPr/>
          <p:nvPr/>
        </p:nvSpPr>
        <p:spPr bwMode="auto">
          <a:xfrm>
            <a:off x="154061" y="2490788"/>
            <a:ext cx="1104827" cy="1206500"/>
          </a:xfrm>
          <a:prstGeom prst="foldedCorner">
            <a:avLst/>
          </a:prstGeom>
          <a:solidFill>
            <a:schemeClr val="accent1"/>
          </a:solidFill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stealth" w="med" len="lg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r>
              <a:rPr lang="en-US" sz="1000" b="0" dirty="0" smtClean="0"/>
              <a:t>&lt;</a:t>
            </a:r>
            <a:r>
              <a:rPr lang="en-US" sz="1000" b="0" dirty="0"/>
              <a:t>html</a:t>
            </a:r>
            <a:r>
              <a:rPr lang="en-US" sz="1000" b="0" dirty="0" smtClean="0"/>
              <a:t>&gt;</a:t>
            </a:r>
          </a:p>
          <a:p>
            <a:pPr eaLnBrk="0" hangingPunct="0"/>
            <a:r>
              <a:rPr lang="en-US" sz="1000" b="0" dirty="0" smtClean="0"/>
              <a:t>&lt;</a:t>
            </a:r>
            <a:r>
              <a:rPr lang="en-US" sz="1000" b="0" dirty="0"/>
              <a:t>body</a:t>
            </a:r>
            <a:r>
              <a:rPr lang="en-US" sz="1000" b="0" dirty="0" smtClean="0"/>
              <a:t>&gt;</a:t>
            </a:r>
          </a:p>
          <a:p>
            <a:pPr eaLnBrk="0" hangingPunct="0"/>
            <a:r>
              <a:rPr lang="en-US" sz="1000" dirty="0" smtClean="0">
                <a:solidFill>
                  <a:srgbClr val="D3A600"/>
                </a:solidFill>
              </a:rPr>
              <a:t>&lt;img /&gt;</a:t>
            </a:r>
          </a:p>
          <a:p>
            <a:pPr eaLnBrk="0" hangingPunct="0"/>
            <a:r>
              <a:rPr lang="en-US" sz="1000" b="0" dirty="0" smtClean="0"/>
              <a:t>&lt;/</a:t>
            </a:r>
            <a:r>
              <a:rPr lang="en-US" sz="1000" b="0" dirty="0"/>
              <a:t>body</a:t>
            </a:r>
            <a:r>
              <a:rPr lang="en-US" sz="1000" b="0" dirty="0" smtClean="0"/>
              <a:t>&gt;</a:t>
            </a:r>
          </a:p>
          <a:p>
            <a:pPr eaLnBrk="0" hangingPunct="0"/>
            <a:r>
              <a:rPr lang="en-US" sz="1000" b="0" dirty="0" smtClean="0"/>
              <a:t>&lt;/</a:t>
            </a:r>
            <a:r>
              <a:rPr lang="en-US" sz="1000" b="0" dirty="0"/>
              <a:t>html&gt;</a:t>
            </a:r>
            <a:endParaRPr kumimoji="0" lang="en-US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2543990" y="5875338"/>
            <a:ext cx="21018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 smtClean="0"/>
              <a:t>DNS Server</a:t>
            </a:r>
            <a:endParaRPr lang="en-US" sz="2800" b="0" dirty="0"/>
          </a:p>
        </p:txBody>
      </p:sp>
      <p:sp>
        <p:nvSpPr>
          <p:cNvPr id="45" name="TextBox 44"/>
          <p:cNvSpPr txBox="1"/>
          <p:nvPr/>
        </p:nvSpPr>
        <p:spPr>
          <a:xfrm>
            <a:off x="4038600" y="1476703"/>
            <a:ext cx="26420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smtClean="0">
                <a:solidFill>
                  <a:srgbClr val="D3A600"/>
                </a:solidFill>
              </a:rPr>
              <a:t>CDN Server - 1</a:t>
            </a:r>
            <a:endParaRPr lang="en-US" sz="2800" b="0" dirty="0">
              <a:solidFill>
                <a:srgbClr val="D3A600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5096697" y="5548560"/>
            <a:ext cx="26420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 smtClean="0">
                <a:solidFill>
                  <a:srgbClr val="D3A600"/>
                </a:solidFill>
              </a:rPr>
              <a:t>CDN Server - 2</a:t>
            </a:r>
            <a:endParaRPr lang="en-US" sz="2800" b="0" dirty="0">
              <a:solidFill>
                <a:srgbClr val="D3A600"/>
              </a:solidFill>
            </a:endParaRPr>
          </a:p>
        </p:txBody>
      </p:sp>
      <p:sp>
        <p:nvSpPr>
          <p:cNvPr id="9" name="Freeform 8"/>
          <p:cNvSpPr/>
          <p:nvPr/>
        </p:nvSpPr>
        <p:spPr bwMode="auto">
          <a:xfrm>
            <a:off x="1384663" y="2050869"/>
            <a:ext cx="3134788" cy="2648369"/>
          </a:xfrm>
          <a:custGeom>
            <a:avLst/>
            <a:gdLst>
              <a:gd name="connsiteX0" fmla="*/ 0 w 3134788"/>
              <a:gd name="connsiteY0" fmla="*/ 2142308 h 2648369"/>
              <a:gd name="connsiteX1" fmla="*/ 2063931 w 3134788"/>
              <a:gd name="connsiteY1" fmla="*/ 2586445 h 2648369"/>
              <a:gd name="connsiteX2" fmla="*/ 3122023 w 3134788"/>
              <a:gd name="connsiteY2" fmla="*/ 940525 h 2648369"/>
              <a:gd name="connsiteX3" fmla="*/ 2677886 w 3134788"/>
              <a:gd name="connsiteY3" fmla="*/ 0 h 26483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34788" h="2648369">
                <a:moveTo>
                  <a:pt x="0" y="2142308"/>
                </a:moveTo>
                <a:cubicBezTo>
                  <a:pt x="771797" y="2464525"/>
                  <a:pt x="1543594" y="2786742"/>
                  <a:pt x="2063931" y="2586445"/>
                </a:cubicBezTo>
                <a:cubicBezTo>
                  <a:pt x="2584268" y="2386148"/>
                  <a:pt x="3019697" y="1371599"/>
                  <a:pt x="3122023" y="940525"/>
                </a:cubicBezTo>
                <a:cubicBezTo>
                  <a:pt x="3224349" y="509451"/>
                  <a:pt x="2677886" y="0"/>
                  <a:pt x="2677886" y="0"/>
                </a:cubicBezTo>
              </a:path>
            </a:pathLst>
          </a:custGeom>
          <a:noFill/>
          <a:ln w="28575" cap="flat" cmpd="sng" algn="ctr">
            <a:solidFill>
              <a:srgbClr val="D3A600"/>
            </a:solidFill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 rot="17805542">
            <a:off x="3324722" y="3901310"/>
            <a:ext cx="17502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HTTP Response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8057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4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is video different?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Often </a:t>
            </a:r>
            <a:r>
              <a:rPr lang="en-US" dirty="0" smtClean="0">
                <a:solidFill>
                  <a:srgbClr val="0000FF"/>
                </a:solidFill>
              </a:rPr>
              <a:t>too large</a:t>
            </a:r>
            <a:r>
              <a:rPr lang="en-US" dirty="0" smtClean="0"/>
              <a:t> to send in one GET</a:t>
            </a:r>
          </a:p>
          <a:p>
            <a:r>
              <a:rPr lang="en-US" dirty="0" smtClean="0"/>
              <a:t>Doesn’t even make sense even if its possible</a:t>
            </a:r>
          </a:p>
          <a:p>
            <a:pPr lvl="1"/>
            <a:r>
              <a:rPr lang="en-US" dirty="0" smtClean="0"/>
              <a:t>Users may skip forward! ⇒ save bandwidth wastage</a:t>
            </a:r>
          </a:p>
          <a:p>
            <a:pPr lvl="1"/>
            <a:r>
              <a:rPr lang="en-US" dirty="0" smtClean="0"/>
              <a:t>Users connection quality may change (e.g., switching from WiFi to LTE) ⇒ lower resolution to save bandwidth</a:t>
            </a:r>
            <a:endParaRPr lang="en-US" dirty="0"/>
          </a:p>
          <a:p>
            <a:r>
              <a:rPr lang="en-US" dirty="0" smtClean="0">
                <a:solidFill>
                  <a:srgbClr val="0000FF"/>
                </a:solidFill>
              </a:rPr>
              <a:t>Our focus is on stored video (i.e., not live)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January 25, 2017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EECS 489 – Lecture 6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411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video is important?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Dominates the Internet traffic landscape</a:t>
            </a:r>
          </a:p>
          <a:p>
            <a:pPr lvl="1"/>
            <a:r>
              <a:rPr lang="en-US" dirty="0" smtClean="0"/>
              <a:t>About every 2 of 3 bytes!</a:t>
            </a:r>
          </a:p>
          <a:p>
            <a:r>
              <a:rPr lang="en-US" dirty="0" smtClean="0"/>
              <a:t>Residential ISP traffic share of video content providers</a:t>
            </a:r>
          </a:p>
          <a:p>
            <a:pPr lvl="1"/>
            <a:r>
              <a:rPr lang="en-US" dirty="0" smtClean="0">
                <a:solidFill>
                  <a:srgbClr val="0000FF"/>
                </a:solidFill>
              </a:rPr>
              <a:t>Netflix</a:t>
            </a:r>
            <a:r>
              <a:rPr lang="en-US" dirty="0" smtClean="0"/>
              <a:t>: 37% </a:t>
            </a:r>
          </a:p>
          <a:p>
            <a:pPr lvl="1"/>
            <a:r>
              <a:rPr lang="en-US" dirty="0" smtClean="0">
                <a:solidFill>
                  <a:srgbClr val="0000FF"/>
                </a:solidFill>
              </a:rPr>
              <a:t>YouTube</a:t>
            </a:r>
            <a:r>
              <a:rPr lang="en-US" dirty="0" smtClean="0"/>
              <a:t>: 16%</a:t>
            </a:r>
          </a:p>
          <a:p>
            <a:pPr lvl="1"/>
            <a:r>
              <a:rPr lang="en-US" dirty="0" smtClean="0"/>
              <a:t>Overall: ~70%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January 25, 2017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EECS 489 – Lecture 6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698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video medium</a:t>
            </a:r>
            <a:endParaRPr lang="en-US" dirty="0"/>
          </a:p>
        </p:txBody>
      </p:sp>
      <p:sp>
        <p:nvSpPr>
          <p:cNvPr id="1638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Video is a sequence of images/frames displayed at a constant rate (moving pictures)</a:t>
            </a:r>
          </a:p>
          <a:p>
            <a:r>
              <a:rPr lang="en-US" dirty="0" smtClean="0"/>
              <a:t>Digital image is an array of pixels, each pixel represented by bits</a:t>
            </a:r>
          </a:p>
          <a:p>
            <a:r>
              <a:rPr lang="en-US" dirty="0" smtClean="0"/>
              <a:t>Examples: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ingle frame image encoding: 1024x1024 pixels, 24 bits/pixel ⇒ 3 MB/image</a:t>
            </a:r>
          </a:p>
          <a:p>
            <a:pPr lvl="1"/>
            <a:r>
              <a:rPr lang="en-US" dirty="0" smtClean="0"/>
              <a:t>Movies: 24 frames/sec ⇒ 72 MB/sec</a:t>
            </a:r>
          </a:p>
          <a:p>
            <a:pPr lvl="1"/>
            <a:r>
              <a:rPr lang="en-US" dirty="0" smtClean="0"/>
              <a:t>TV: 30 frames/sec ⇒ 90 MB/sec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January 25, 2017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EECS 489 – Lecture 6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520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87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video medium (cont’d)</a:t>
            </a:r>
            <a:endParaRPr lang="en-US" dirty="0"/>
          </a:p>
        </p:txBody>
      </p:sp>
      <p:sp>
        <p:nvSpPr>
          <p:cNvPr id="1638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Compression is key</a:t>
            </a:r>
          </a:p>
          <a:p>
            <a:pPr lvl="1"/>
            <a:r>
              <a:rPr lang="en-US" dirty="0" smtClean="0"/>
              <a:t>Lots of algorithms to compress</a:t>
            </a:r>
          </a:p>
          <a:p>
            <a:r>
              <a:rPr lang="en-US" dirty="0" smtClean="0"/>
              <a:t>The same video can be (and typically is) compressed to multiple quality levels</a:t>
            </a:r>
          </a:p>
          <a:p>
            <a:pPr lvl="1"/>
            <a:r>
              <a:rPr lang="en-US" dirty="0" smtClean="0"/>
              <a:t>E.g., 480p, 720p, 1080p, 4K</a:t>
            </a:r>
          </a:p>
          <a:p>
            <a:r>
              <a:rPr lang="en-US" dirty="0" smtClean="0">
                <a:solidFill>
                  <a:srgbClr val="0000FF"/>
                </a:solidFill>
              </a:rPr>
              <a:t>Why multiple resolutions?</a:t>
            </a:r>
          </a:p>
          <a:p>
            <a:pPr lvl="1"/>
            <a:r>
              <a:rPr lang="en-US" dirty="0" smtClean="0"/>
              <a:t>Adapt to conditions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January 25, 2017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EECS 489 – Lecture 6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298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87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 we serve video?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It’s in the name!</a:t>
            </a:r>
          </a:p>
          <a:p>
            <a:pPr lvl="1"/>
            <a:r>
              <a:rPr lang="en-US" dirty="0" smtClean="0"/>
              <a:t>Video </a:t>
            </a:r>
            <a:r>
              <a:rPr lang="en-US" dirty="0" smtClean="0">
                <a:solidFill>
                  <a:srgbClr val="0000FF"/>
                </a:solidFill>
              </a:rPr>
              <a:t>streaming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January 25, 2017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EECS 489 – Lecture 6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063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HTTP streaming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Video is stored at an HTTP server with a URL</a:t>
            </a:r>
          </a:p>
          <a:p>
            <a:r>
              <a:rPr lang="en-US" dirty="0" smtClean="0"/>
              <a:t>Clients send a GET request for the URL</a:t>
            </a:r>
          </a:p>
          <a:p>
            <a:r>
              <a:rPr lang="en-US" dirty="0" smtClean="0"/>
              <a:t>Server sends the video file as a stream</a:t>
            </a:r>
          </a:p>
          <a:p>
            <a:r>
              <a:rPr lang="en-US" dirty="0" smtClean="0"/>
              <a:t>Client first buffers for a while. Why?</a:t>
            </a:r>
          </a:p>
          <a:p>
            <a:pPr lvl="1"/>
            <a:r>
              <a:rPr lang="en-US" dirty="0" smtClean="0"/>
              <a:t>To minimize interruptions later</a:t>
            </a:r>
          </a:p>
          <a:p>
            <a:r>
              <a:rPr lang="en-US" dirty="0" smtClean="0"/>
              <a:t>Once the buffer reaches a threshold</a:t>
            </a:r>
          </a:p>
          <a:p>
            <a:pPr lvl="1"/>
            <a:r>
              <a:rPr lang="en-US" dirty="0" smtClean="0"/>
              <a:t>The video plays in the </a:t>
            </a:r>
            <a:r>
              <a:rPr lang="en-US" dirty="0" smtClean="0">
                <a:solidFill>
                  <a:srgbClr val="0000FF"/>
                </a:solidFill>
              </a:rPr>
              <a:t>foreground</a:t>
            </a:r>
          </a:p>
          <a:p>
            <a:pPr lvl="1"/>
            <a:r>
              <a:rPr lang="en-US" dirty="0" smtClean="0"/>
              <a:t>More frames are downloaded in the </a:t>
            </a:r>
            <a:r>
              <a:rPr lang="en-US" dirty="0" smtClean="0">
                <a:solidFill>
                  <a:srgbClr val="0000FF"/>
                </a:solidFill>
              </a:rPr>
              <a:t>background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January 25, 2017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EECS 489 – Lecture 6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297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769" name="Group 249"/>
          <p:cNvGrpSpPr>
            <a:grpSpLocks/>
          </p:cNvGrpSpPr>
          <p:nvPr/>
        </p:nvGrpSpPr>
        <p:grpSpPr bwMode="auto">
          <a:xfrm>
            <a:off x="3230563" y="4929188"/>
            <a:ext cx="427037" cy="785812"/>
            <a:chOff x="4140" y="429"/>
            <a:chExt cx="1425" cy="2396"/>
          </a:xfrm>
        </p:grpSpPr>
        <p:sp>
          <p:nvSpPr>
            <p:cNvPr id="32928" name="Freeform 250"/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6 w 354"/>
                <a:gd name="T1" fmla="*/ 0 h 2742"/>
                <a:gd name="T2" fmla="*/ 145 w 354"/>
                <a:gd name="T3" fmla="*/ 164 h 2742"/>
                <a:gd name="T4" fmla="*/ 142 w 354"/>
                <a:gd name="T5" fmla="*/ 1268 h 2742"/>
                <a:gd name="T6" fmla="*/ 0 w 354"/>
                <a:gd name="T7" fmla="*/ 1325 h 2742"/>
                <a:gd name="T8" fmla="*/ 26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62" name="Rectangle 251"/>
            <p:cNvSpPr>
              <a:spLocks noChangeArrowheads="1"/>
            </p:cNvSpPr>
            <p:nvPr/>
          </p:nvSpPr>
          <p:spPr bwMode="auto">
            <a:xfrm>
              <a:off x="4204" y="429"/>
              <a:ext cx="1049" cy="2285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cs typeface="Arial" charset="0"/>
              </a:endParaRPr>
            </a:p>
          </p:txBody>
        </p:sp>
        <p:sp>
          <p:nvSpPr>
            <p:cNvPr id="32930" name="Freeform 252"/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3 w 211"/>
                <a:gd name="T1" fmla="*/ 0 h 2537"/>
                <a:gd name="T2" fmla="*/ 87 w 211"/>
                <a:gd name="T3" fmla="*/ 106 h 2537"/>
                <a:gd name="T4" fmla="*/ 3 w 211"/>
                <a:gd name="T5" fmla="*/ 1208 h 2537"/>
                <a:gd name="T6" fmla="*/ 3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2931" name="Freeform 253"/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36 w 328"/>
                <a:gd name="T3" fmla="*/ 62 h 226"/>
                <a:gd name="T4" fmla="*/ 135 w 328"/>
                <a:gd name="T5" fmla="*/ 110 h 226"/>
                <a:gd name="T6" fmla="*/ 0 w 328"/>
                <a:gd name="T7" fmla="*/ 49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65" name="Rectangle 254"/>
            <p:cNvSpPr>
              <a:spLocks noChangeArrowheads="1"/>
            </p:cNvSpPr>
            <p:nvPr/>
          </p:nvSpPr>
          <p:spPr bwMode="auto">
            <a:xfrm>
              <a:off x="4214" y="695"/>
              <a:ext cx="593" cy="44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cs typeface="Arial" charset="0"/>
              </a:endParaRPr>
            </a:p>
          </p:txBody>
        </p:sp>
        <p:grpSp>
          <p:nvGrpSpPr>
            <p:cNvPr id="32933" name="Group 255"/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191" name="AutoShape 256"/>
              <p:cNvSpPr>
                <a:spLocks noChangeArrowheads="1"/>
              </p:cNvSpPr>
              <p:nvPr/>
            </p:nvSpPr>
            <p:spPr bwMode="auto">
              <a:xfrm>
                <a:off x="614" y="2566"/>
                <a:ext cx="727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Arial" charset="0"/>
                </a:endParaRPr>
              </a:p>
            </p:txBody>
          </p:sp>
          <p:sp>
            <p:nvSpPr>
              <p:cNvPr id="192" name="AutoShape 257"/>
              <p:cNvSpPr>
                <a:spLocks noChangeArrowheads="1"/>
              </p:cNvSpPr>
              <p:nvPr/>
            </p:nvSpPr>
            <p:spPr bwMode="auto">
              <a:xfrm>
                <a:off x="627" y="2580"/>
                <a:ext cx="694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Arial" charset="0"/>
                </a:endParaRPr>
              </a:p>
            </p:txBody>
          </p:sp>
        </p:grpSp>
        <p:sp>
          <p:nvSpPr>
            <p:cNvPr id="167" name="Rectangle 258"/>
            <p:cNvSpPr>
              <a:spLocks noChangeArrowheads="1"/>
            </p:cNvSpPr>
            <p:nvPr/>
          </p:nvSpPr>
          <p:spPr bwMode="auto">
            <a:xfrm>
              <a:off x="4225" y="1020"/>
              <a:ext cx="593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cs typeface="Arial" charset="0"/>
              </a:endParaRPr>
            </a:p>
          </p:txBody>
        </p:sp>
        <p:grpSp>
          <p:nvGrpSpPr>
            <p:cNvPr id="32935" name="Group 259"/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189" name="AutoShape 260"/>
              <p:cNvSpPr>
                <a:spLocks noChangeArrowheads="1"/>
              </p:cNvSpPr>
              <p:nvPr/>
            </p:nvSpPr>
            <p:spPr bwMode="auto">
              <a:xfrm>
                <a:off x="617" y="2569"/>
                <a:ext cx="721" cy="136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Arial" charset="0"/>
                </a:endParaRPr>
              </a:p>
            </p:txBody>
          </p:sp>
          <p:sp>
            <p:nvSpPr>
              <p:cNvPr id="190" name="AutoShape 261"/>
              <p:cNvSpPr>
                <a:spLocks noChangeArrowheads="1"/>
              </p:cNvSpPr>
              <p:nvPr/>
            </p:nvSpPr>
            <p:spPr bwMode="auto">
              <a:xfrm>
                <a:off x="630" y="2584"/>
                <a:ext cx="687" cy="10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Arial" charset="0"/>
                </a:endParaRPr>
              </a:p>
            </p:txBody>
          </p:sp>
        </p:grpSp>
        <p:sp>
          <p:nvSpPr>
            <p:cNvPr id="169" name="Rectangle 262"/>
            <p:cNvSpPr>
              <a:spLocks noChangeArrowheads="1"/>
            </p:cNvSpPr>
            <p:nvPr/>
          </p:nvSpPr>
          <p:spPr bwMode="auto">
            <a:xfrm>
              <a:off x="4219" y="1358"/>
              <a:ext cx="593" cy="44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cs typeface="Arial" charset="0"/>
              </a:endParaRPr>
            </a:p>
          </p:txBody>
        </p:sp>
        <p:sp>
          <p:nvSpPr>
            <p:cNvPr id="170" name="Rectangle 263"/>
            <p:cNvSpPr>
              <a:spLocks noChangeArrowheads="1"/>
            </p:cNvSpPr>
            <p:nvPr/>
          </p:nvSpPr>
          <p:spPr bwMode="auto">
            <a:xfrm>
              <a:off x="4225" y="1654"/>
              <a:ext cx="599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cs typeface="Arial" charset="0"/>
              </a:endParaRPr>
            </a:p>
          </p:txBody>
        </p:sp>
        <p:grpSp>
          <p:nvGrpSpPr>
            <p:cNvPr id="32938" name="Group 264"/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187" name="AutoShape 265"/>
              <p:cNvSpPr>
                <a:spLocks noChangeArrowheads="1"/>
              </p:cNvSpPr>
              <p:nvPr/>
            </p:nvSpPr>
            <p:spPr bwMode="auto">
              <a:xfrm>
                <a:off x="612" y="2570"/>
                <a:ext cx="719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Arial" charset="0"/>
                </a:endParaRPr>
              </a:p>
            </p:txBody>
          </p:sp>
          <p:sp>
            <p:nvSpPr>
              <p:cNvPr id="188" name="AutoShape 266"/>
              <p:cNvSpPr>
                <a:spLocks noChangeArrowheads="1"/>
              </p:cNvSpPr>
              <p:nvPr/>
            </p:nvSpPr>
            <p:spPr bwMode="auto">
              <a:xfrm>
                <a:off x="625" y="2584"/>
                <a:ext cx="693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Arial" charset="0"/>
                </a:endParaRPr>
              </a:p>
            </p:txBody>
          </p:sp>
        </p:grpSp>
        <p:sp>
          <p:nvSpPr>
            <p:cNvPr id="32939" name="Freeform 267"/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36 w 328"/>
                <a:gd name="T3" fmla="*/ 61 h 226"/>
                <a:gd name="T4" fmla="*/ 135 w 328"/>
                <a:gd name="T5" fmla="*/ 108 h 226"/>
                <a:gd name="T6" fmla="*/ 0 w 328"/>
                <a:gd name="T7" fmla="*/ 4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grpSp>
          <p:nvGrpSpPr>
            <p:cNvPr id="32940" name="Group 268"/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185" name="AutoShape 269"/>
              <p:cNvSpPr>
                <a:spLocks noChangeArrowheads="1"/>
              </p:cNvSpPr>
              <p:nvPr/>
            </p:nvSpPr>
            <p:spPr bwMode="auto">
              <a:xfrm>
                <a:off x="614" y="2570"/>
                <a:ext cx="726" cy="136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Arial" charset="0"/>
                </a:endParaRPr>
              </a:p>
            </p:txBody>
          </p:sp>
          <p:sp>
            <p:nvSpPr>
              <p:cNvPr id="186" name="AutoShape 270"/>
              <p:cNvSpPr>
                <a:spLocks noChangeArrowheads="1"/>
              </p:cNvSpPr>
              <p:nvPr/>
            </p:nvSpPr>
            <p:spPr bwMode="auto">
              <a:xfrm>
                <a:off x="627" y="2585"/>
                <a:ext cx="693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Arial" charset="0"/>
                </a:endParaRPr>
              </a:p>
            </p:txBody>
          </p:sp>
        </p:grpSp>
        <p:sp>
          <p:nvSpPr>
            <p:cNvPr id="174" name="Rectangle 271"/>
            <p:cNvSpPr>
              <a:spLocks noChangeArrowheads="1"/>
            </p:cNvSpPr>
            <p:nvPr/>
          </p:nvSpPr>
          <p:spPr bwMode="auto">
            <a:xfrm>
              <a:off x="5252" y="429"/>
              <a:ext cx="64" cy="2290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cs typeface="Arial" charset="0"/>
              </a:endParaRPr>
            </a:p>
          </p:txBody>
        </p:sp>
        <p:sp>
          <p:nvSpPr>
            <p:cNvPr id="32942" name="Freeform 272"/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20 w 296"/>
                <a:gd name="T3" fmla="*/ 69 h 256"/>
                <a:gd name="T4" fmla="*/ 122 w 296"/>
                <a:gd name="T5" fmla="*/ 122 h 256"/>
                <a:gd name="T6" fmla="*/ 0 w 296"/>
                <a:gd name="T7" fmla="*/ 47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2943" name="Freeform 273"/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26 w 304"/>
                <a:gd name="T3" fmla="*/ 79 h 288"/>
                <a:gd name="T4" fmla="*/ 118 w 304"/>
                <a:gd name="T5" fmla="*/ 139 h 288"/>
                <a:gd name="T6" fmla="*/ 3 w 304"/>
                <a:gd name="T7" fmla="*/ 6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77" name="Oval 274"/>
            <p:cNvSpPr>
              <a:spLocks noChangeArrowheads="1"/>
            </p:cNvSpPr>
            <p:nvPr/>
          </p:nvSpPr>
          <p:spPr bwMode="auto">
            <a:xfrm>
              <a:off x="5517" y="2612"/>
              <a:ext cx="48" cy="97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cs typeface="Arial" charset="0"/>
              </a:endParaRPr>
            </a:p>
          </p:txBody>
        </p:sp>
        <p:sp>
          <p:nvSpPr>
            <p:cNvPr id="32945" name="Freeform 275"/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51 h 240"/>
                <a:gd name="T2" fmla="*/ 2 w 306"/>
                <a:gd name="T3" fmla="*/ 116 h 240"/>
                <a:gd name="T4" fmla="*/ 126 w 306"/>
                <a:gd name="T5" fmla="*/ 53 h 240"/>
                <a:gd name="T6" fmla="*/ 123 w 306"/>
                <a:gd name="T7" fmla="*/ 0 h 240"/>
                <a:gd name="T8" fmla="*/ 0 w 306"/>
                <a:gd name="T9" fmla="*/ 51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79" name="AutoShape 276"/>
            <p:cNvSpPr>
              <a:spLocks noChangeArrowheads="1"/>
            </p:cNvSpPr>
            <p:nvPr/>
          </p:nvSpPr>
          <p:spPr bwMode="auto">
            <a:xfrm>
              <a:off x="4140" y="2680"/>
              <a:ext cx="1203" cy="145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cs typeface="Arial" charset="0"/>
              </a:endParaRPr>
            </a:p>
          </p:txBody>
        </p:sp>
        <p:sp>
          <p:nvSpPr>
            <p:cNvPr id="180" name="AutoShape 277"/>
            <p:cNvSpPr>
              <a:spLocks noChangeArrowheads="1"/>
            </p:cNvSpPr>
            <p:nvPr/>
          </p:nvSpPr>
          <p:spPr bwMode="auto">
            <a:xfrm>
              <a:off x="4204" y="2709"/>
              <a:ext cx="1075" cy="82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cs typeface="Arial" charset="0"/>
              </a:endParaRPr>
            </a:p>
          </p:txBody>
        </p:sp>
        <p:sp>
          <p:nvSpPr>
            <p:cNvPr id="181" name="Oval 278"/>
            <p:cNvSpPr>
              <a:spLocks noChangeArrowheads="1"/>
            </p:cNvSpPr>
            <p:nvPr/>
          </p:nvSpPr>
          <p:spPr bwMode="auto">
            <a:xfrm>
              <a:off x="4310" y="2380"/>
              <a:ext cx="159" cy="145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cs typeface="Arial" charset="0"/>
              </a:endParaRPr>
            </a:p>
          </p:txBody>
        </p:sp>
        <p:sp>
          <p:nvSpPr>
            <p:cNvPr id="182" name="Oval 279"/>
            <p:cNvSpPr>
              <a:spLocks noChangeArrowheads="1"/>
            </p:cNvSpPr>
            <p:nvPr/>
          </p:nvSpPr>
          <p:spPr bwMode="auto">
            <a:xfrm>
              <a:off x="4484" y="2385"/>
              <a:ext cx="164" cy="14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defRPr/>
              </a:pPr>
              <a:endParaRPr lang="en-US" dirty="0">
                <a:solidFill>
                  <a:srgbClr val="FF0000"/>
                </a:solidFill>
                <a:cs typeface="Arial" charset="0"/>
              </a:endParaRPr>
            </a:p>
          </p:txBody>
        </p:sp>
        <p:sp>
          <p:nvSpPr>
            <p:cNvPr id="183" name="Oval 280"/>
            <p:cNvSpPr>
              <a:spLocks noChangeArrowheads="1"/>
            </p:cNvSpPr>
            <p:nvPr/>
          </p:nvSpPr>
          <p:spPr bwMode="auto">
            <a:xfrm>
              <a:off x="4664" y="2380"/>
              <a:ext cx="154" cy="140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cs typeface="Arial" charset="0"/>
              </a:endParaRPr>
            </a:p>
          </p:txBody>
        </p:sp>
        <p:sp>
          <p:nvSpPr>
            <p:cNvPr id="184" name="Rectangle 281"/>
            <p:cNvSpPr>
              <a:spLocks noChangeArrowheads="1"/>
            </p:cNvSpPr>
            <p:nvPr/>
          </p:nvSpPr>
          <p:spPr bwMode="auto">
            <a:xfrm>
              <a:off x="5062" y="1838"/>
              <a:ext cx="85" cy="760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cs typeface="Arial" charset="0"/>
              </a:endParaRPr>
            </a:p>
          </p:txBody>
        </p:sp>
      </p:grpSp>
      <p:sp>
        <p:nvSpPr>
          <p:cNvPr id="2222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HTTP streaming</a:t>
            </a:r>
            <a:endParaRPr lang="en-US" dirty="0"/>
          </a:p>
        </p:txBody>
      </p:sp>
      <p:grpSp>
        <p:nvGrpSpPr>
          <p:cNvPr id="32771" name="Group 134"/>
          <p:cNvGrpSpPr>
            <a:grpSpLocks/>
          </p:cNvGrpSpPr>
          <p:nvPr/>
        </p:nvGrpSpPr>
        <p:grpSpPr bwMode="auto">
          <a:xfrm>
            <a:off x="2803525" y="4560888"/>
            <a:ext cx="1281113" cy="363537"/>
            <a:chOff x="3621" y="3265"/>
            <a:chExt cx="1776" cy="744"/>
          </a:xfrm>
        </p:grpSpPr>
        <p:pic>
          <p:nvPicPr>
            <p:cNvPr id="32924" name="Picture 135" descr="reellogo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21" y="3265"/>
              <a:ext cx="1776" cy="7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22344" name="Freeform 136"/>
            <p:cNvSpPr>
              <a:spLocks/>
            </p:cNvSpPr>
            <p:nvPr/>
          </p:nvSpPr>
          <p:spPr bwMode="auto">
            <a:xfrm>
              <a:off x="3971" y="3288"/>
              <a:ext cx="1402" cy="439"/>
            </a:xfrm>
            <a:custGeom>
              <a:avLst/>
              <a:gdLst>
                <a:gd name="T0" fmla="*/ 0 w 1401"/>
                <a:gd name="T1" fmla="*/ 6 h 438"/>
                <a:gd name="T2" fmla="*/ 27 w 1401"/>
                <a:gd name="T3" fmla="*/ 384 h 438"/>
                <a:gd name="T4" fmla="*/ 114 w 1401"/>
                <a:gd name="T5" fmla="*/ 381 h 438"/>
                <a:gd name="T6" fmla="*/ 132 w 1401"/>
                <a:gd name="T7" fmla="*/ 357 h 438"/>
                <a:gd name="T8" fmla="*/ 210 w 1401"/>
                <a:gd name="T9" fmla="*/ 402 h 438"/>
                <a:gd name="T10" fmla="*/ 450 w 1401"/>
                <a:gd name="T11" fmla="*/ 384 h 438"/>
                <a:gd name="T12" fmla="*/ 486 w 1401"/>
                <a:gd name="T13" fmla="*/ 393 h 438"/>
                <a:gd name="T14" fmla="*/ 690 w 1401"/>
                <a:gd name="T15" fmla="*/ 417 h 438"/>
                <a:gd name="T16" fmla="*/ 1074 w 1401"/>
                <a:gd name="T17" fmla="*/ 438 h 438"/>
                <a:gd name="T18" fmla="*/ 1401 w 1401"/>
                <a:gd name="T19" fmla="*/ 420 h 438"/>
                <a:gd name="T20" fmla="*/ 1392 w 1401"/>
                <a:gd name="T21" fmla="*/ 165 h 438"/>
                <a:gd name="T22" fmla="*/ 291 w 1401"/>
                <a:gd name="T23" fmla="*/ 0 h 438"/>
                <a:gd name="T24" fmla="*/ 0 w 1401"/>
                <a:gd name="T25" fmla="*/ 6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01" h="438">
                  <a:moveTo>
                    <a:pt x="0" y="6"/>
                  </a:moveTo>
                  <a:lnTo>
                    <a:pt x="27" y="384"/>
                  </a:lnTo>
                  <a:lnTo>
                    <a:pt x="114" y="381"/>
                  </a:lnTo>
                  <a:lnTo>
                    <a:pt x="132" y="357"/>
                  </a:lnTo>
                  <a:lnTo>
                    <a:pt x="210" y="402"/>
                  </a:lnTo>
                  <a:lnTo>
                    <a:pt x="450" y="384"/>
                  </a:lnTo>
                  <a:lnTo>
                    <a:pt x="486" y="393"/>
                  </a:lnTo>
                  <a:lnTo>
                    <a:pt x="690" y="417"/>
                  </a:lnTo>
                  <a:lnTo>
                    <a:pt x="1074" y="438"/>
                  </a:lnTo>
                  <a:lnTo>
                    <a:pt x="1401" y="420"/>
                  </a:lnTo>
                  <a:lnTo>
                    <a:pt x="1392" y="165"/>
                  </a:lnTo>
                  <a:lnTo>
                    <a:pt x="291" y="0"/>
                  </a:lnTo>
                  <a:lnTo>
                    <a:pt x="0" y="6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latin typeface="Arial"/>
                <a:cs typeface="Arial"/>
              </a:endParaRPr>
            </a:p>
          </p:txBody>
        </p:sp>
        <p:sp>
          <p:nvSpPr>
            <p:cNvPr id="222345" name="Freeform 137"/>
            <p:cNvSpPr>
              <a:spLocks/>
            </p:cNvSpPr>
            <p:nvPr/>
          </p:nvSpPr>
          <p:spPr bwMode="auto">
            <a:xfrm>
              <a:off x="4242" y="3860"/>
              <a:ext cx="999" cy="120"/>
            </a:xfrm>
            <a:custGeom>
              <a:avLst/>
              <a:gdLst>
                <a:gd name="T0" fmla="*/ 0 w 999"/>
                <a:gd name="T1" fmla="*/ 6 h 123"/>
                <a:gd name="T2" fmla="*/ 717 w 999"/>
                <a:gd name="T3" fmla="*/ 12 h 123"/>
                <a:gd name="T4" fmla="*/ 744 w 999"/>
                <a:gd name="T5" fmla="*/ 36 h 123"/>
                <a:gd name="T6" fmla="*/ 801 w 999"/>
                <a:gd name="T7" fmla="*/ 42 h 123"/>
                <a:gd name="T8" fmla="*/ 876 w 999"/>
                <a:gd name="T9" fmla="*/ 6 h 123"/>
                <a:gd name="T10" fmla="*/ 933 w 999"/>
                <a:gd name="T11" fmla="*/ 0 h 123"/>
                <a:gd name="T12" fmla="*/ 981 w 999"/>
                <a:gd name="T13" fmla="*/ 15 h 123"/>
                <a:gd name="T14" fmla="*/ 999 w 999"/>
                <a:gd name="T15" fmla="*/ 51 h 123"/>
                <a:gd name="T16" fmla="*/ 987 w 999"/>
                <a:gd name="T17" fmla="*/ 123 h 123"/>
                <a:gd name="T18" fmla="*/ 18 w 999"/>
                <a:gd name="T19" fmla="*/ 120 h 123"/>
                <a:gd name="T20" fmla="*/ 0 w 999"/>
                <a:gd name="T21" fmla="*/ 6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99" h="123">
                  <a:moveTo>
                    <a:pt x="0" y="6"/>
                  </a:moveTo>
                  <a:lnTo>
                    <a:pt x="717" y="12"/>
                  </a:lnTo>
                  <a:lnTo>
                    <a:pt x="744" y="36"/>
                  </a:lnTo>
                  <a:lnTo>
                    <a:pt x="801" y="42"/>
                  </a:lnTo>
                  <a:lnTo>
                    <a:pt x="876" y="6"/>
                  </a:lnTo>
                  <a:lnTo>
                    <a:pt x="933" y="0"/>
                  </a:lnTo>
                  <a:lnTo>
                    <a:pt x="981" y="15"/>
                  </a:lnTo>
                  <a:lnTo>
                    <a:pt x="999" y="51"/>
                  </a:lnTo>
                  <a:lnTo>
                    <a:pt x="987" y="123"/>
                  </a:lnTo>
                  <a:lnTo>
                    <a:pt x="18" y="120"/>
                  </a:lnTo>
                  <a:lnTo>
                    <a:pt x="0" y="6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latin typeface="Arial"/>
                <a:cs typeface="Arial"/>
              </a:endParaRPr>
            </a:p>
          </p:txBody>
        </p:sp>
        <p:pic>
          <p:nvPicPr>
            <p:cNvPr id="32927" name="Picture 138" descr="video1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83" y="3400"/>
              <a:ext cx="889" cy="4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22376" name="Line 168"/>
          <p:cNvSpPr>
            <a:spLocks noChangeShapeType="1"/>
          </p:cNvSpPr>
          <p:nvPr/>
        </p:nvSpPr>
        <p:spPr bwMode="auto">
          <a:xfrm>
            <a:off x="838200" y="1490663"/>
            <a:ext cx="0" cy="285273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>
              <a:latin typeface="Arial"/>
              <a:cs typeface="Arial"/>
            </a:endParaRPr>
          </a:p>
        </p:txBody>
      </p:sp>
      <p:grpSp>
        <p:nvGrpSpPr>
          <p:cNvPr id="222565" name="Group 357"/>
          <p:cNvGrpSpPr>
            <a:grpSpLocks/>
          </p:cNvGrpSpPr>
          <p:nvPr/>
        </p:nvGrpSpPr>
        <p:grpSpPr bwMode="auto">
          <a:xfrm>
            <a:off x="1447799" y="3547884"/>
            <a:ext cx="1668463" cy="1071563"/>
            <a:chOff x="887" y="2184"/>
            <a:chExt cx="1051" cy="675"/>
          </a:xfrm>
        </p:grpSpPr>
        <p:sp>
          <p:nvSpPr>
            <p:cNvPr id="222415" name="Freeform 207"/>
            <p:cNvSpPr>
              <a:spLocks/>
            </p:cNvSpPr>
            <p:nvPr/>
          </p:nvSpPr>
          <p:spPr bwMode="auto">
            <a:xfrm>
              <a:off x="1278" y="2184"/>
              <a:ext cx="660" cy="666"/>
            </a:xfrm>
            <a:custGeom>
              <a:avLst/>
              <a:gdLst>
                <a:gd name="T0" fmla="*/ 0 w 660"/>
                <a:gd name="T1" fmla="*/ 0 h 666"/>
                <a:gd name="T2" fmla="*/ 660 w 660"/>
                <a:gd name="T3" fmla="*/ 666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60" h="666">
                  <a:moveTo>
                    <a:pt x="0" y="0"/>
                  </a:moveTo>
                  <a:cubicBezTo>
                    <a:pt x="0" y="0"/>
                    <a:pt x="486" y="168"/>
                    <a:pt x="660" y="666"/>
                  </a:cubicBezTo>
                </a:path>
              </a:pathLst>
            </a:custGeom>
            <a:noFill/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latin typeface="Arial"/>
                <a:cs typeface="Arial"/>
              </a:endParaRPr>
            </a:p>
          </p:txBody>
        </p:sp>
        <p:sp>
          <p:nvSpPr>
            <p:cNvPr id="222416" name="Text Box 208"/>
            <p:cNvSpPr txBox="1">
              <a:spLocks noChangeArrowheads="1"/>
            </p:cNvSpPr>
            <p:nvPr/>
          </p:nvSpPr>
          <p:spPr bwMode="auto">
            <a:xfrm>
              <a:off x="887" y="2336"/>
              <a:ext cx="1047" cy="5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342900" indent="-342900">
                <a:buFontTx/>
                <a:buAutoNum type="arabicPeriod"/>
                <a:defRPr/>
              </a:pPr>
              <a:r>
                <a:rPr lang="en-US" b="0" dirty="0">
                  <a:latin typeface="Arial"/>
                  <a:cs typeface="Arial"/>
                </a:rPr>
                <a:t>video</a:t>
              </a:r>
            </a:p>
            <a:p>
              <a:pPr>
                <a:defRPr/>
              </a:pPr>
              <a:r>
                <a:rPr lang="en-US" b="0" dirty="0">
                  <a:latin typeface="Arial"/>
                  <a:cs typeface="Arial"/>
                </a:rPr>
                <a:t>recorded (e.g., 30 frames/sec)</a:t>
              </a:r>
            </a:p>
          </p:txBody>
        </p:sp>
      </p:grpSp>
      <p:grpSp>
        <p:nvGrpSpPr>
          <p:cNvPr id="222470" name="Group 262"/>
          <p:cNvGrpSpPr>
            <a:grpSpLocks/>
          </p:cNvGrpSpPr>
          <p:nvPr/>
        </p:nvGrpSpPr>
        <p:grpSpPr bwMode="auto">
          <a:xfrm>
            <a:off x="1028700" y="1811338"/>
            <a:ext cx="2552700" cy="2525712"/>
            <a:chOff x="648" y="1147"/>
            <a:chExt cx="1608" cy="1591"/>
          </a:xfrm>
        </p:grpSpPr>
        <p:grpSp>
          <p:nvGrpSpPr>
            <p:cNvPr id="32881" name="Group 206"/>
            <p:cNvGrpSpPr>
              <a:grpSpLocks/>
            </p:cNvGrpSpPr>
            <p:nvPr/>
          </p:nvGrpSpPr>
          <p:grpSpPr bwMode="auto">
            <a:xfrm>
              <a:off x="648" y="1725"/>
              <a:ext cx="1024" cy="1013"/>
              <a:chOff x="672" y="1071"/>
              <a:chExt cx="1024" cy="1013"/>
            </a:xfrm>
          </p:grpSpPr>
          <p:grpSp>
            <p:nvGrpSpPr>
              <p:cNvPr id="32897" name="Group 189"/>
              <p:cNvGrpSpPr>
                <a:grpSpLocks/>
              </p:cNvGrpSpPr>
              <p:nvPr/>
            </p:nvGrpSpPr>
            <p:grpSpPr bwMode="auto">
              <a:xfrm>
                <a:off x="672" y="1506"/>
                <a:ext cx="583" cy="578"/>
                <a:chOff x="672" y="1486"/>
                <a:chExt cx="583" cy="578"/>
              </a:xfrm>
            </p:grpSpPr>
            <p:grpSp>
              <p:nvGrpSpPr>
                <p:cNvPr id="32908" name="Group 181"/>
                <p:cNvGrpSpPr>
                  <a:grpSpLocks/>
                </p:cNvGrpSpPr>
                <p:nvPr/>
              </p:nvGrpSpPr>
              <p:grpSpPr bwMode="auto">
                <a:xfrm>
                  <a:off x="672" y="1776"/>
                  <a:ext cx="291" cy="288"/>
                  <a:chOff x="672" y="1776"/>
                  <a:chExt cx="291" cy="288"/>
                </a:xfrm>
              </p:grpSpPr>
              <p:grpSp>
                <p:nvGrpSpPr>
                  <p:cNvPr id="32916" name="Group 177"/>
                  <p:cNvGrpSpPr>
                    <a:grpSpLocks/>
                  </p:cNvGrpSpPr>
                  <p:nvPr/>
                </p:nvGrpSpPr>
                <p:grpSpPr bwMode="auto">
                  <a:xfrm>
                    <a:off x="672" y="1920"/>
                    <a:ext cx="145" cy="144"/>
                    <a:chOff x="672" y="1920"/>
                    <a:chExt cx="145" cy="144"/>
                  </a:xfrm>
                </p:grpSpPr>
                <p:sp>
                  <p:nvSpPr>
                    <p:cNvPr id="222381" name="Line 173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672" y="1920"/>
                      <a:ext cx="0" cy="144"/>
                    </a:xfrm>
                    <a:prstGeom prst="line">
                      <a:avLst/>
                    </a:prstGeom>
                    <a:noFill/>
                    <a:ln w="1905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 xmlns="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 xmlns="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 dirty="0">
                        <a:latin typeface="Arial"/>
                        <a:cs typeface="Arial"/>
                      </a:endParaRPr>
                    </a:p>
                  </p:txBody>
                </p:sp>
                <p:sp>
                  <p:nvSpPr>
                    <p:cNvPr id="222384" name="Line 176"/>
                    <p:cNvSpPr>
                      <a:spLocks noChangeShapeType="1"/>
                    </p:cNvSpPr>
                    <p:nvPr/>
                  </p:nvSpPr>
                  <p:spPr bwMode="auto">
                    <a:xfrm rot="5400000">
                      <a:off x="745" y="1848"/>
                      <a:ext cx="0" cy="144"/>
                    </a:xfrm>
                    <a:prstGeom prst="line">
                      <a:avLst/>
                    </a:prstGeom>
                    <a:noFill/>
                    <a:ln w="1905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 xmlns="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 xmlns="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 dirty="0">
                        <a:latin typeface="Arial"/>
                        <a:cs typeface="Arial"/>
                      </a:endParaRPr>
                    </a:p>
                  </p:txBody>
                </p:sp>
              </p:grpSp>
              <p:grpSp>
                <p:nvGrpSpPr>
                  <p:cNvPr id="32917" name="Group 178"/>
                  <p:cNvGrpSpPr>
                    <a:grpSpLocks/>
                  </p:cNvGrpSpPr>
                  <p:nvPr/>
                </p:nvGrpSpPr>
                <p:grpSpPr bwMode="auto">
                  <a:xfrm>
                    <a:off x="818" y="1776"/>
                    <a:ext cx="145" cy="144"/>
                    <a:chOff x="672" y="1920"/>
                    <a:chExt cx="145" cy="144"/>
                  </a:xfrm>
                </p:grpSpPr>
                <p:sp>
                  <p:nvSpPr>
                    <p:cNvPr id="222387" name="Line 179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672" y="1920"/>
                      <a:ext cx="0" cy="144"/>
                    </a:xfrm>
                    <a:prstGeom prst="line">
                      <a:avLst/>
                    </a:prstGeom>
                    <a:noFill/>
                    <a:ln w="1905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 xmlns="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 xmlns="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 dirty="0">
                        <a:latin typeface="Arial"/>
                        <a:cs typeface="Arial"/>
                      </a:endParaRPr>
                    </a:p>
                  </p:txBody>
                </p:sp>
                <p:sp>
                  <p:nvSpPr>
                    <p:cNvPr id="222388" name="Line 180"/>
                    <p:cNvSpPr>
                      <a:spLocks noChangeShapeType="1"/>
                    </p:cNvSpPr>
                    <p:nvPr/>
                  </p:nvSpPr>
                  <p:spPr bwMode="auto">
                    <a:xfrm rot="5400000">
                      <a:off x="745" y="1848"/>
                      <a:ext cx="0" cy="144"/>
                    </a:xfrm>
                    <a:prstGeom prst="line">
                      <a:avLst/>
                    </a:prstGeom>
                    <a:noFill/>
                    <a:ln w="1905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 xmlns="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 xmlns="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 dirty="0">
                        <a:latin typeface="Arial"/>
                        <a:cs typeface="Arial"/>
                      </a:endParaRPr>
                    </a:p>
                  </p:txBody>
                </p:sp>
              </p:grpSp>
            </p:grpSp>
            <p:grpSp>
              <p:nvGrpSpPr>
                <p:cNvPr id="32909" name="Group 182"/>
                <p:cNvGrpSpPr>
                  <a:grpSpLocks/>
                </p:cNvGrpSpPr>
                <p:nvPr/>
              </p:nvGrpSpPr>
              <p:grpSpPr bwMode="auto">
                <a:xfrm>
                  <a:off x="964" y="1486"/>
                  <a:ext cx="291" cy="288"/>
                  <a:chOff x="672" y="1776"/>
                  <a:chExt cx="291" cy="288"/>
                </a:xfrm>
              </p:grpSpPr>
              <p:grpSp>
                <p:nvGrpSpPr>
                  <p:cNvPr id="32910" name="Group 183"/>
                  <p:cNvGrpSpPr>
                    <a:grpSpLocks/>
                  </p:cNvGrpSpPr>
                  <p:nvPr/>
                </p:nvGrpSpPr>
                <p:grpSpPr bwMode="auto">
                  <a:xfrm>
                    <a:off x="672" y="1920"/>
                    <a:ext cx="145" cy="144"/>
                    <a:chOff x="672" y="1920"/>
                    <a:chExt cx="145" cy="144"/>
                  </a:xfrm>
                </p:grpSpPr>
                <p:sp>
                  <p:nvSpPr>
                    <p:cNvPr id="222392" name="Line 184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672" y="1920"/>
                      <a:ext cx="0" cy="144"/>
                    </a:xfrm>
                    <a:prstGeom prst="line">
                      <a:avLst/>
                    </a:prstGeom>
                    <a:noFill/>
                    <a:ln w="1905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 xmlns="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 xmlns="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 dirty="0">
                        <a:latin typeface="Arial"/>
                        <a:cs typeface="Arial"/>
                      </a:endParaRPr>
                    </a:p>
                  </p:txBody>
                </p:sp>
                <p:sp>
                  <p:nvSpPr>
                    <p:cNvPr id="222393" name="Line 185"/>
                    <p:cNvSpPr>
                      <a:spLocks noChangeShapeType="1"/>
                    </p:cNvSpPr>
                    <p:nvPr/>
                  </p:nvSpPr>
                  <p:spPr bwMode="auto">
                    <a:xfrm rot="5400000">
                      <a:off x="745" y="1848"/>
                      <a:ext cx="0" cy="144"/>
                    </a:xfrm>
                    <a:prstGeom prst="line">
                      <a:avLst/>
                    </a:prstGeom>
                    <a:noFill/>
                    <a:ln w="1905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 xmlns="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 xmlns="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 dirty="0">
                        <a:latin typeface="Arial"/>
                        <a:cs typeface="Arial"/>
                      </a:endParaRPr>
                    </a:p>
                  </p:txBody>
                </p:sp>
              </p:grpSp>
              <p:grpSp>
                <p:nvGrpSpPr>
                  <p:cNvPr id="32911" name="Group 186"/>
                  <p:cNvGrpSpPr>
                    <a:grpSpLocks/>
                  </p:cNvGrpSpPr>
                  <p:nvPr/>
                </p:nvGrpSpPr>
                <p:grpSpPr bwMode="auto">
                  <a:xfrm>
                    <a:off x="818" y="1776"/>
                    <a:ext cx="145" cy="144"/>
                    <a:chOff x="672" y="1920"/>
                    <a:chExt cx="145" cy="144"/>
                  </a:xfrm>
                </p:grpSpPr>
                <p:sp>
                  <p:nvSpPr>
                    <p:cNvPr id="222395" name="Line 187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672" y="1920"/>
                      <a:ext cx="0" cy="144"/>
                    </a:xfrm>
                    <a:prstGeom prst="line">
                      <a:avLst/>
                    </a:prstGeom>
                    <a:noFill/>
                    <a:ln w="1905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 xmlns="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 xmlns="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 dirty="0">
                        <a:latin typeface="Arial"/>
                        <a:cs typeface="Arial"/>
                      </a:endParaRPr>
                    </a:p>
                  </p:txBody>
                </p:sp>
                <p:sp>
                  <p:nvSpPr>
                    <p:cNvPr id="222396" name="Line 188"/>
                    <p:cNvSpPr>
                      <a:spLocks noChangeShapeType="1"/>
                    </p:cNvSpPr>
                    <p:nvPr/>
                  </p:nvSpPr>
                  <p:spPr bwMode="auto">
                    <a:xfrm rot="5400000">
                      <a:off x="745" y="1848"/>
                      <a:ext cx="0" cy="144"/>
                    </a:xfrm>
                    <a:prstGeom prst="line">
                      <a:avLst/>
                    </a:prstGeom>
                    <a:noFill/>
                    <a:ln w="1905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 xmlns="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 xmlns="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 dirty="0">
                        <a:latin typeface="Arial"/>
                        <a:cs typeface="Arial"/>
                      </a:endParaRPr>
                    </a:p>
                  </p:txBody>
                </p:sp>
              </p:grpSp>
            </p:grpSp>
          </p:grpSp>
          <p:grpSp>
            <p:nvGrpSpPr>
              <p:cNvPr id="32898" name="Group 191"/>
              <p:cNvGrpSpPr>
                <a:grpSpLocks/>
              </p:cNvGrpSpPr>
              <p:nvPr/>
            </p:nvGrpSpPr>
            <p:grpSpPr bwMode="auto">
              <a:xfrm>
                <a:off x="1259" y="1217"/>
                <a:ext cx="291" cy="288"/>
                <a:chOff x="672" y="1776"/>
                <a:chExt cx="291" cy="288"/>
              </a:xfrm>
            </p:grpSpPr>
            <p:grpSp>
              <p:nvGrpSpPr>
                <p:cNvPr id="32902" name="Group 192"/>
                <p:cNvGrpSpPr>
                  <a:grpSpLocks/>
                </p:cNvGrpSpPr>
                <p:nvPr/>
              </p:nvGrpSpPr>
              <p:grpSpPr bwMode="auto">
                <a:xfrm>
                  <a:off x="672" y="1920"/>
                  <a:ext cx="145" cy="144"/>
                  <a:chOff x="672" y="1920"/>
                  <a:chExt cx="145" cy="144"/>
                </a:xfrm>
              </p:grpSpPr>
              <p:sp>
                <p:nvSpPr>
                  <p:cNvPr id="222401" name="Line 193"/>
                  <p:cNvSpPr>
                    <a:spLocks noChangeShapeType="1"/>
                  </p:cNvSpPr>
                  <p:nvPr/>
                </p:nvSpPr>
                <p:spPr bwMode="auto">
                  <a:xfrm>
                    <a:off x="672" y="1920"/>
                    <a:ext cx="0" cy="144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 dirty="0">
                      <a:latin typeface="Arial"/>
                      <a:cs typeface="Arial"/>
                    </a:endParaRPr>
                  </a:p>
                </p:txBody>
              </p:sp>
              <p:sp>
                <p:nvSpPr>
                  <p:cNvPr id="222402" name="Line 194"/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745" y="1848"/>
                    <a:ext cx="0" cy="144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 dirty="0">
                      <a:latin typeface="Arial"/>
                      <a:cs typeface="Arial"/>
                    </a:endParaRPr>
                  </a:p>
                </p:txBody>
              </p:sp>
            </p:grpSp>
            <p:grpSp>
              <p:nvGrpSpPr>
                <p:cNvPr id="32903" name="Group 195"/>
                <p:cNvGrpSpPr>
                  <a:grpSpLocks/>
                </p:cNvGrpSpPr>
                <p:nvPr/>
              </p:nvGrpSpPr>
              <p:grpSpPr bwMode="auto">
                <a:xfrm>
                  <a:off x="818" y="1776"/>
                  <a:ext cx="145" cy="144"/>
                  <a:chOff x="672" y="1920"/>
                  <a:chExt cx="145" cy="144"/>
                </a:xfrm>
              </p:grpSpPr>
              <p:sp>
                <p:nvSpPr>
                  <p:cNvPr id="222404" name="Line 196"/>
                  <p:cNvSpPr>
                    <a:spLocks noChangeShapeType="1"/>
                  </p:cNvSpPr>
                  <p:nvPr/>
                </p:nvSpPr>
                <p:spPr bwMode="auto">
                  <a:xfrm>
                    <a:off x="672" y="1920"/>
                    <a:ext cx="0" cy="144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 dirty="0">
                      <a:latin typeface="Arial"/>
                      <a:cs typeface="Arial"/>
                    </a:endParaRPr>
                  </a:p>
                </p:txBody>
              </p:sp>
              <p:sp>
                <p:nvSpPr>
                  <p:cNvPr id="222405" name="Line 197"/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745" y="1848"/>
                    <a:ext cx="0" cy="144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 dirty="0">
                      <a:latin typeface="Arial"/>
                      <a:cs typeface="Arial"/>
                    </a:endParaRPr>
                  </a:p>
                </p:txBody>
              </p:sp>
            </p:grpSp>
          </p:grpSp>
          <p:grpSp>
            <p:nvGrpSpPr>
              <p:cNvPr id="32899" name="Group 199"/>
              <p:cNvGrpSpPr>
                <a:grpSpLocks/>
              </p:cNvGrpSpPr>
              <p:nvPr/>
            </p:nvGrpSpPr>
            <p:grpSpPr bwMode="auto">
              <a:xfrm>
                <a:off x="1551" y="1071"/>
                <a:ext cx="145" cy="144"/>
                <a:chOff x="672" y="1920"/>
                <a:chExt cx="145" cy="144"/>
              </a:xfrm>
            </p:grpSpPr>
            <p:sp>
              <p:nvSpPr>
                <p:cNvPr id="222408" name="Line 200"/>
                <p:cNvSpPr>
                  <a:spLocks noChangeShapeType="1"/>
                </p:cNvSpPr>
                <p:nvPr/>
              </p:nvSpPr>
              <p:spPr bwMode="auto">
                <a:xfrm>
                  <a:off x="672" y="1920"/>
                  <a:ext cx="0" cy="144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latin typeface="Arial"/>
                    <a:cs typeface="Arial"/>
                  </a:endParaRPr>
                </a:p>
              </p:txBody>
            </p:sp>
            <p:sp>
              <p:nvSpPr>
                <p:cNvPr id="222409" name="Line 201"/>
                <p:cNvSpPr>
                  <a:spLocks noChangeShapeType="1"/>
                </p:cNvSpPr>
                <p:nvPr/>
              </p:nvSpPr>
              <p:spPr bwMode="auto">
                <a:xfrm rot="5400000">
                  <a:off x="745" y="1848"/>
                  <a:ext cx="0" cy="144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latin typeface="Arial"/>
                    <a:cs typeface="Arial"/>
                  </a:endParaRPr>
                </a:p>
              </p:txBody>
            </p:sp>
          </p:grpSp>
        </p:grpSp>
        <p:grpSp>
          <p:nvGrpSpPr>
            <p:cNvPr id="32882" name="Group 237"/>
            <p:cNvGrpSpPr>
              <a:grpSpLocks/>
            </p:cNvGrpSpPr>
            <p:nvPr/>
          </p:nvGrpSpPr>
          <p:grpSpPr bwMode="auto">
            <a:xfrm>
              <a:off x="1673" y="1147"/>
              <a:ext cx="583" cy="578"/>
              <a:chOff x="672" y="1486"/>
              <a:chExt cx="583" cy="578"/>
            </a:xfrm>
          </p:grpSpPr>
          <p:grpSp>
            <p:nvGrpSpPr>
              <p:cNvPr id="32883" name="Group 238"/>
              <p:cNvGrpSpPr>
                <a:grpSpLocks/>
              </p:cNvGrpSpPr>
              <p:nvPr/>
            </p:nvGrpSpPr>
            <p:grpSpPr bwMode="auto">
              <a:xfrm>
                <a:off x="672" y="1776"/>
                <a:ext cx="291" cy="288"/>
                <a:chOff x="672" y="1776"/>
                <a:chExt cx="291" cy="288"/>
              </a:xfrm>
            </p:grpSpPr>
            <p:grpSp>
              <p:nvGrpSpPr>
                <p:cNvPr id="32891" name="Group 239"/>
                <p:cNvGrpSpPr>
                  <a:grpSpLocks/>
                </p:cNvGrpSpPr>
                <p:nvPr/>
              </p:nvGrpSpPr>
              <p:grpSpPr bwMode="auto">
                <a:xfrm>
                  <a:off x="672" y="1920"/>
                  <a:ext cx="145" cy="144"/>
                  <a:chOff x="672" y="1920"/>
                  <a:chExt cx="145" cy="144"/>
                </a:xfrm>
              </p:grpSpPr>
              <p:sp>
                <p:nvSpPr>
                  <p:cNvPr id="222448" name="Line 240"/>
                  <p:cNvSpPr>
                    <a:spLocks noChangeShapeType="1"/>
                  </p:cNvSpPr>
                  <p:nvPr/>
                </p:nvSpPr>
                <p:spPr bwMode="auto">
                  <a:xfrm>
                    <a:off x="672" y="1920"/>
                    <a:ext cx="0" cy="144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 dirty="0">
                      <a:latin typeface="Arial"/>
                      <a:cs typeface="Arial"/>
                    </a:endParaRPr>
                  </a:p>
                </p:txBody>
              </p:sp>
              <p:sp>
                <p:nvSpPr>
                  <p:cNvPr id="222449" name="Line 241"/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745" y="1848"/>
                    <a:ext cx="0" cy="144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 dirty="0">
                      <a:latin typeface="Arial"/>
                      <a:cs typeface="Arial"/>
                    </a:endParaRPr>
                  </a:p>
                </p:txBody>
              </p:sp>
            </p:grpSp>
            <p:grpSp>
              <p:nvGrpSpPr>
                <p:cNvPr id="32892" name="Group 242"/>
                <p:cNvGrpSpPr>
                  <a:grpSpLocks/>
                </p:cNvGrpSpPr>
                <p:nvPr/>
              </p:nvGrpSpPr>
              <p:grpSpPr bwMode="auto">
                <a:xfrm>
                  <a:off x="818" y="1776"/>
                  <a:ext cx="145" cy="144"/>
                  <a:chOff x="672" y="1920"/>
                  <a:chExt cx="145" cy="144"/>
                </a:xfrm>
              </p:grpSpPr>
              <p:sp>
                <p:nvSpPr>
                  <p:cNvPr id="222451" name="Line 243"/>
                  <p:cNvSpPr>
                    <a:spLocks noChangeShapeType="1"/>
                  </p:cNvSpPr>
                  <p:nvPr/>
                </p:nvSpPr>
                <p:spPr bwMode="auto">
                  <a:xfrm>
                    <a:off x="672" y="1920"/>
                    <a:ext cx="0" cy="144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 dirty="0">
                      <a:latin typeface="Arial"/>
                      <a:cs typeface="Arial"/>
                    </a:endParaRPr>
                  </a:p>
                </p:txBody>
              </p:sp>
              <p:sp>
                <p:nvSpPr>
                  <p:cNvPr id="222452" name="Line 244"/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745" y="1848"/>
                    <a:ext cx="0" cy="144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 dirty="0">
                      <a:latin typeface="Arial"/>
                      <a:cs typeface="Arial"/>
                    </a:endParaRPr>
                  </a:p>
                </p:txBody>
              </p:sp>
            </p:grpSp>
          </p:grpSp>
          <p:grpSp>
            <p:nvGrpSpPr>
              <p:cNvPr id="32884" name="Group 245"/>
              <p:cNvGrpSpPr>
                <a:grpSpLocks/>
              </p:cNvGrpSpPr>
              <p:nvPr/>
            </p:nvGrpSpPr>
            <p:grpSpPr bwMode="auto">
              <a:xfrm>
                <a:off x="964" y="1486"/>
                <a:ext cx="291" cy="288"/>
                <a:chOff x="672" y="1776"/>
                <a:chExt cx="291" cy="288"/>
              </a:xfrm>
            </p:grpSpPr>
            <p:grpSp>
              <p:nvGrpSpPr>
                <p:cNvPr id="32885" name="Group 246"/>
                <p:cNvGrpSpPr>
                  <a:grpSpLocks/>
                </p:cNvGrpSpPr>
                <p:nvPr/>
              </p:nvGrpSpPr>
              <p:grpSpPr bwMode="auto">
                <a:xfrm>
                  <a:off x="672" y="1920"/>
                  <a:ext cx="145" cy="144"/>
                  <a:chOff x="672" y="1920"/>
                  <a:chExt cx="145" cy="144"/>
                </a:xfrm>
              </p:grpSpPr>
              <p:sp>
                <p:nvSpPr>
                  <p:cNvPr id="222455" name="Line 247"/>
                  <p:cNvSpPr>
                    <a:spLocks noChangeShapeType="1"/>
                  </p:cNvSpPr>
                  <p:nvPr/>
                </p:nvSpPr>
                <p:spPr bwMode="auto">
                  <a:xfrm>
                    <a:off x="672" y="1920"/>
                    <a:ext cx="0" cy="144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 dirty="0">
                      <a:latin typeface="Arial"/>
                      <a:cs typeface="Arial"/>
                    </a:endParaRPr>
                  </a:p>
                </p:txBody>
              </p:sp>
              <p:sp>
                <p:nvSpPr>
                  <p:cNvPr id="222456" name="Line 248"/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745" y="1848"/>
                    <a:ext cx="0" cy="144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 dirty="0">
                      <a:latin typeface="Arial"/>
                      <a:cs typeface="Arial"/>
                    </a:endParaRPr>
                  </a:p>
                </p:txBody>
              </p:sp>
            </p:grpSp>
            <p:grpSp>
              <p:nvGrpSpPr>
                <p:cNvPr id="32886" name="Group 249"/>
                <p:cNvGrpSpPr>
                  <a:grpSpLocks/>
                </p:cNvGrpSpPr>
                <p:nvPr/>
              </p:nvGrpSpPr>
              <p:grpSpPr bwMode="auto">
                <a:xfrm>
                  <a:off x="818" y="1776"/>
                  <a:ext cx="145" cy="144"/>
                  <a:chOff x="672" y="1920"/>
                  <a:chExt cx="145" cy="144"/>
                </a:xfrm>
              </p:grpSpPr>
              <p:sp>
                <p:nvSpPr>
                  <p:cNvPr id="222458" name="Line 250"/>
                  <p:cNvSpPr>
                    <a:spLocks noChangeShapeType="1"/>
                  </p:cNvSpPr>
                  <p:nvPr/>
                </p:nvSpPr>
                <p:spPr bwMode="auto">
                  <a:xfrm>
                    <a:off x="672" y="1920"/>
                    <a:ext cx="0" cy="144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 dirty="0">
                      <a:latin typeface="Arial"/>
                      <a:cs typeface="Arial"/>
                    </a:endParaRPr>
                  </a:p>
                </p:txBody>
              </p:sp>
              <p:sp>
                <p:nvSpPr>
                  <p:cNvPr id="222459" name="Line 251"/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745" y="1848"/>
                    <a:ext cx="0" cy="144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 dirty="0">
                      <a:latin typeface="Arial"/>
                      <a:cs typeface="Arial"/>
                    </a:endParaRPr>
                  </a:p>
                </p:txBody>
              </p:sp>
            </p:grpSp>
          </p:grpSp>
        </p:grpSp>
      </p:grpSp>
      <p:grpSp>
        <p:nvGrpSpPr>
          <p:cNvPr id="222566" name="Group 358"/>
          <p:cNvGrpSpPr>
            <a:grpSpLocks/>
          </p:cNvGrpSpPr>
          <p:nvPr/>
        </p:nvGrpSpPr>
        <p:grpSpPr bwMode="auto">
          <a:xfrm>
            <a:off x="3165475" y="3241675"/>
            <a:ext cx="1373188" cy="1296988"/>
            <a:chOff x="1994" y="2042"/>
            <a:chExt cx="865" cy="817"/>
          </a:xfrm>
        </p:grpSpPr>
        <p:sp>
          <p:nvSpPr>
            <p:cNvPr id="222417" name="Freeform 209"/>
            <p:cNvSpPr>
              <a:spLocks/>
            </p:cNvSpPr>
            <p:nvPr/>
          </p:nvSpPr>
          <p:spPr bwMode="auto">
            <a:xfrm rot="-5400000">
              <a:off x="2196" y="2196"/>
              <a:ext cx="660" cy="666"/>
            </a:xfrm>
            <a:custGeom>
              <a:avLst/>
              <a:gdLst>
                <a:gd name="T0" fmla="*/ 0 w 660"/>
                <a:gd name="T1" fmla="*/ 0 h 666"/>
                <a:gd name="T2" fmla="*/ 660 w 660"/>
                <a:gd name="T3" fmla="*/ 666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60" h="666">
                  <a:moveTo>
                    <a:pt x="0" y="0"/>
                  </a:moveTo>
                  <a:cubicBezTo>
                    <a:pt x="0" y="0"/>
                    <a:pt x="486" y="168"/>
                    <a:pt x="660" y="666"/>
                  </a:cubicBezTo>
                </a:path>
              </a:pathLst>
            </a:custGeom>
            <a:noFill/>
            <a:ln w="19050" cap="flat" cmpd="sng">
              <a:solidFill>
                <a:srgbClr val="D3A600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b="0" dirty="0">
                <a:latin typeface="Arial"/>
                <a:cs typeface="Arial"/>
              </a:endParaRPr>
            </a:p>
          </p:txBody>
        </p:sp>
        <p:sp>
          <p:nvSpPr>
            <p:cNvPr id="222513" name="Text Box 305"/>
            <p:cNvSpPr txBox="1">
              <a:spLocks noChangeArrowheads="1"/>
            </p:cNvSpPr>
            <p:nvPr/>
          </p:nvSpPr>
          <p:spPr bwMode="auto">
            <a:xfrm>
              <a:off x="1994" y="2042"/>
              <a:ext cx="569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b="0" dirty="0">
                  <a:solidFill>
                    <a:srgbClr val="D3A600"/>
                  </a:solidFill>
                  <a:latin typeface="Arial"/>
                  <a:cs typeface="Arial"/>
                </a:rPr>
                <a:t>2. video</a:t>
              </a:r>
            </a:p>
            <a:p>
              <a:pPr>
                <a:defRPr/>
              </a:pPr>
              <a:r>
                <a:rPr lang="en-US" b="0" dirty="0">
                  <a:solidFill>
                    <a:srgbClr val="D3A600"/>
                  </a:solidFill>
                  <a:latin typeface="Arial"/>
                  <a:cs typeface="Arial"/>
                </a:rPr>
                <a:t>sent</a:t>
              </a:r>
            </a:p>
          </p:txBody>
        </p:sp>
      </p:grpSp>
      <p:sp>
        <p:nvSpPr>
          <p:cNvPr id="222562" name="Text Box 354"/>
          <p:cNvSpPr txBox="1">
            <a:spLocks noChangeArrowheads="1"/>
          </p:cNvSpPr>
          <p:nvPr/>
        </p:nvSpPr>
        <p:spPr bwMode="auto">
          <a:xfrm rot="-5433387">
            <a:off x="-412750" y="2638426"/>
            <a:ext cx="1957387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i="0" dirty="0">
                <a:latin typeface="Arial"/>
                <a:cs typeface="Arial"/>
              </a:rPr>
              <a:t>Cumulative data</a:t>
            </a:r>
          </a:p>
        </p:txBody>
      </p:sp>
      <p:grpSp>
        <p:nvGrpSpPr>
          <p:cNvPr id="222573" name="Group 365"/>
          <p:cNvGrpSpPr>
            <a:grpSpLocks/>
          </p:cNvGrpSpPr>
          <p:nvPr/>
        </p:nvGrpSpPr>
        <p:grpSpPr bwMode="auto">
          <a:xfrm>
            <a:off x="4451351" y="1851025"/>
            <a:ext cx="2979738" cy="4214813"/>
            <a:chOff x="2804" y="1044"/>
            <a:chExt cx="1877" cy="2655"/>
          </a:xfrm>
        </p:grpSpPr>
        <p:sp>
          <p:nvSpPr>
            <p:cNvPr id="222568" name="Line 360"/>
            <p:cNvSpPr>
              <a:spLocks noChangeShapeType="1"/>
            </p:cNvSpPr>
            <p:nvPr/>
          </p:nvSpPr>
          <p:spPr bwMode="auto">
            <a:xfrm>
              <a:off x="3852" y="1044"/>
              <a:ext cx="0" cy="196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latin typeface="Arial"/>
                <a:cs typeface="Arial"/>
              </a:endParaRPr>
            </a:p>
          </p:txBody>
        </p:sp>
        <p:sp>
          <p:nvSpPr>
            <p:cNvPr id="222569" name="Text Box 361"/>
            <p:cNvSpPr txBox="1">
              <a:spLocks noChangeArrowheads="1"/>
            </p:cNvSpPr>
            <p:nvPr/>
          </p:nvSpPr>
          <p:spPr bwMode="auto">
            <a:xfrm>
              <a:off x="2804" y="3020"/>
              <a:ext cx="1877" cy="679"/>
            </a:xfrm>
            <a:prstGeom prst="rect">
              <a:avLst/>
            </a:prstGeom>
            <a:noFill/>
            <a:ln w="19050">
              <a:noFill/>
              <a:prstDash val="sysDot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b="0" dirty="0">
                  <a:solidFill>
                    <a:srgbClr val="D3A600"/>
                  </a:solidFill>
                  <a:latin typeface="Arial"/>
                  <a:cs typeface="Arial"/>
                </a:rPr>
                <a:t>streaming</a:t>
              </a:r>
              <a:r>
                <a:rPr lang="en-US" b="0" dirty="0">
                  <a:latin typeface="Arial"/>
                  <a:cs typeface="Arial"/>
                </a:rPr>
                <a:t>: </a:t>
              </a:r>
              <a:r>
                <a:rPr lang="en-US" b="0" i="0" dirty="0">
                  <a:latin typeface="Arial"/>
                  <a:cs typeface="Arial"/>
                </a:rPr>
                <a:t>at this time, client </a:t>
              </a:r>
            </a:p>
            <a:p>
              <a:pPr>
                <a:defRPr/>
              </a:pPr>
              <a:r>
                <a:rPr lang="en-US" b="0" i="0" dirty="0">
                  <a:latin typeface="Arial"/>
                  <a:cs typeface="Arial"/>
                </a:rPr>
                <a:t>playing out early part of video, </a:t>
              </a:r>
            </a:p>
            <a:p>
              <a:pPr>
                <a:defRPr/>
              </a:pPr>
              <a:r>
                <a:rPr lang="en-US" b="0" i="0" dirty="0">
                  <a:latin typeface="Arial"/>
                  <a:cs typeface="Arial"/>
                </a:rPr>
                <a:t>while server still sending later</a:t>
              </a:r>
            </a:p>
            <a:p>
              <a:pPr>
                <a:defRPr/>
              </a:pPr>
              <a:r>
                <a:rPr lang="en-US" b="0" i="0" dirty="0">
                  <a:latin typeface="Arial"/>
                  <a:cs typeface="Arial"/>
                </a:rPr>
                <a:t>part of video</a:t>
              </a:r>
            </a:p>
          </p:txBody>
        </p:sp>
      </p:grpSp>
      <p:grpSp>
        <p:nvGrpSpPr>
          <p:cNvPr id="222572" name="Group 364"/>
          <p:cNvGrpSpPr>
            <a:grpSpLocks/>
          </p:cNvGrpSpPr>
          <p:nvPr/>
        </p:nvGrpSpPr>
        <p:grpSpPr bwMode="auto">
          <a:xfrm>
            <a:off x="3981449" y="4005265"/>
            <a:ext cx="1768475" cy="830263"/>
            <a:chOff x="2508" y="2480"/>
            <a:chExt cx="1114" cy="523"/>
          </a:xfrm>
        </p:grpSpPr>
        <p:sp>
          <p:nvSpPr>
            <p:cNvPr id="222570" name="Text Box 362"/>
            <p:cNvSpPr txBox="1">
              <a:spLocks noChangeArrowheads="1"/>
            </p:cNvSpPr>
            <p:nvPr/>
          </p:nvSpPr>
          <p:spPr bwMode="auto">
            <a:xfrm>
              <a:off x="2579" y="2480"/>
              <a:ext cx="1043" cy="52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9050">
                  <a:solidFill>
                    <a:schemeClr val="tx1"/>
                  </a:solidFill>
                  <a:prstDash val="sysDot"/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b="0" dirty="0">
                  <a:latin typeface="Arial"/>
                  <a:cs typeface="Arial"/>
                </a:rPr>
                <a:t>network delay</a:t>
              </a:r>
            </a:p>
            <a:p>
              <a:pPr algn="ctr">
                <a:defRPr/>
              </a:pPr>
              <a:r>
                <a:rPr lang="en-US" b="0" dirty="0">
                  <a:latin typeface="Arial"/>
                  <a:cs typeface="Arial"/>
                </a:rPr>
                <a:t>(fixed in this example)</a:t>
              </a:r>
            </a:p>
          </p:txBody>
        </p:sp>
        <p:sp>
          <p:nvSpPr>
            <p:cNvPr id="222571" name="Line 363"/>
            <p:cNvSpPr>
              <a:spLocks noChangeShapeType="1"/>
            </p:cNvSpPr>
            <p:nvPr/>
          </p:nvSpPr>
          <p:spPr bwMode="auto">
            <a:xfrm>
              <a:off x="2508" y="2658"/>
              <a:ext cx="109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latin typeface="Arial"/>
                <a:cs typeface="Arial"/>
              </a:endParaRPr>
            </a:p>
          </p:txBody>
        </p:sp>
      </p:grpSp>
      <p:sp>
        <p:nvSpPr>
          <p:cNvPr id="222574" name="Text Box 366"/>
          <p:cNvSpPr txBox="1">
            <a:spLocks noChangeArrowheads="1"/>
          </p:cNvSpPr>
          <p:nvPr/>
        </p:nvSpPr>
        <p:spPr bwMode="auto">
          <a:xfrm>
            <a:off x="8099425" y="4356100"/>
            <a:ext cx="620713" cy="369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i="0" dirty="0">
                <a:latin typeface="Arial"/>
                <a:cs typeface="Arial"/>
              </a:rPr>
              <a:t>time</a:t>
            </a:r>
          </a:p>
        </p:txBody>
      </p:sp>
      <p:grpSp>
        <p:nvGrpSpPr>
          <p:cNvPr id="222567" name="Group 359"/>
          <p:cNvGrpSpPr>
            <a:grpSpLocks/>
          </p:cNvGrpSpPr>
          <p:nvPr/>
        </p:nvGrpSpPr>
        <p:grpSpPr bwMode="auto">
          <a:xfrm>
            <a:off x="3914775" y="1830388"/>
            <a:ext cx="4903788" cy="2800350"/>
            <a:chOff x="2466" y="1153"/>
            <a:chExt cx="3089" cy="1764"/>
          </a:xfrm>
        </p:grpSpPr>
        <p:grpSp>
          <p:nvGrpSpPr>
            <p:cNvPr id="32785" name="Group 263"/>
            <p:cNvGrpSpPr>
              <a:grpSpLocks/>
            </p:cNvGrpSpPr>
            <p:nvPr/>
          </p:nvGrpSpPr>
          <p:grpSpPr bwMode="auto">
            <a:xfrm>
              <a:off x="2466" y="1153"/>
              <a:ext cx="1608" cy="1591"/>
              <a:chOff x="648" y="1147"/>
              <a:chExt cx="1608" cy="1591"/>
            </a:xfrm>
          </p:grpSpPr>
          <p:grpSp>
            <p:nvGrpSpPr>
              <p:cNvPr id="32834" name="Group 264"/>
              <p:cNvGrpSpPr>
                <a:grpSpLocks/>
              </p:cNvGrpSpPr>
              <p:nvPr/>
            </p:nvGrpSpPr>
            <p:grpSpPr bwMode="auto">
              <a:xfrm>
                <a:off x="648" y="1725"/>
                <a:ext cx="1024" cy="1013"/>
                <a:chOff x="672" y="1071"/>
                <a:chExt cx="1024" cy="1013"/>
              </a:xfrm>
            </p:grpSpPr>
            <p:grpSp>
              <p:nvGrpSpPr>
                <p:cNvPr id="32850" name="Group 265"/>
                <p:cNvGrpSpPr>
                  <a:grpSpLocks/>
                </p:cNvGrpSpPr>
                <p:nvPr/>
              </p:nvGrpSpPr>
              <p:grpSpPr bwMode="auto">
                <a:xfrm>
                  <a:off x="672" y="1506"/>
                  <a:ext cx="583" cy="578"/>
                  <a:chOff x="672" y="1486"/>
                  <a:chExt cx="583" cy="578"/>
                </a:xfrm>
              </p:grpSpPr>
              <p:grpSp>
                <p:nvGrpSpPr>
                  <p:cNvPr id="32861" name="Group 266"/>
                  <p:cNvGrpSpPr>
                    <a:grpSpLocks/>
                  </p:cNvGrpSpPr>
                  <p:nvPr/>
                </p:nvGrpSpPr>
                <p:grpSpPr bwMode="auto">
                  <a:xfrm>
                    <a:off x="672" y="1776"/>
                    <a:ext cx="291" cy="288"/>
                    <a:chOff x="672" y="1776"/>
                    <a:chExt cx="291" cy="288"/>
                  </a:xfrm>
                </p:grpSpPr>
                <p:grpSp>
                  <p:nvGrpSpPr>
                    <p:cNvPr id="32869" name="Group 267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72" y="1920"/>
                      <a:ext cx="145" cy="144"/>
                      <a:chOff x="672" y="1920"/>
                      <a:chExt cx="145" cy="144"/>
                    </a:xfrm>
                  </p:grpSpPr>
                  <p:sp>
                    <p:nvSpPr>
                      <p:cNvPr id="222476" name="Line 268"/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672" y="1920"/>
                        <a:ext cx="0" cy="144"/>
                      </a:xfrm>
                      <a:prstGeom prst="line">
                        <a:avLst/>
                      </a:prstGeom>
                      <a:noFill/>
                      <a:ln w="19050">
                        <a:solidFill>
                          <a:srgbClr val="D3A600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noFill/>
                          </a14:hiddenFill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>
                          <a:defRPr/>
                        </a:pPr>
                        <a:endParaRPr lang="en-US" dirty="0">
                          <a:latin typeface="Arial"/>
                          <a:cs typeface="Arial"/>
                        </a:endParaRPr>
                      </a:p>
                    </p:txBody>
                  </p:sp>
                  <p:sp>
                    <p:nvSpPr>
                      <p:cNvPr id="222477" name="Line 269"/>
                      <p:cNvSpPr>
                        <a:spLocks noChangeShapeType="1"/>
                      </p:cNvSpPr>
                      <p:nvPr/>
                    </p:nvSpPr>
                    <p:spPr bwMode="auto">
                      <a:xfrm rot="5400000">
                        <a:off x="745" y="1848"/>
                        <a:ext cx="0" cy="144"/>
                      </a:xfrm>
                      <a:prstGeom prst="line">
                        <a:avLst/>
                      </a:prstGeom>
                      <a:noFill/>
                      <a:ln w="19050">
                        <a:solidFill>
                          <a:srgbClr val="D3A600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noFill/>
                          </a14:hiddenFill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>
                          <a:defRPr/>
                        </a:pPr>
                        <a:endParaRPr lang="en-US" dirty="0">
                          <a:latin typeface="Arial"/>
                          <a:cs typeface="Arial"/>
                        </a:endParaRPr>
                      </a:p>
                    </p:txBody>
                  </p:sp>
                </p:grpSp>
                <p:grpSp>
                  <p:nvGrpSpPr>
                    <p:cNvPr id="32870" name="Group 270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818" y="1776"/>
                      <a:ext cx="145" cy="144"/>
                      <a:chOff x="672" y="1920"/>
                      <a:chExt cx="145" cy="144"/>
                    </a:xfrm>
                  </p:grpSpPr>
                  <p:sp>
                    <p:nvSpPr>
                      <p:cNvPr id="222479" name="Line 271"/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672" y="1920"/>
                        <a:ext cx="0" cy="144"/>
                      </a:xfrm>
                      <a:prstGeom prst="line">
                        <a:avLst/>
                      </a:prstGeom>
                      <a:noFill/>
                      <a:ln w="19050">
                        <a:solidFill>
                          <a:srgbClr val="D3A600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noFill/>
                          </a14:hiddenFill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>
                          <a:defRPr/>
                        </a:pPr>
                        <a:endParaRPr lang="en-US" dirty="0">
                          <a:latin typeface="Arial"/>
                          <a:cs typeface="Arial"/>
                        </a:endParaRPr>
                      </a:p>
                    </p:txBody>
                  </p:sp>
                  <p:sp>
                    <p:nvSpPr>
                      <p:cNvPr id="222480" name="Line 272"/>
                      <p:cNvSpPr>
                        <a:spLocks noChangeShapeType="1"/>
                      </p:cNvSpPr>
                      <p:nvPr/>
                    </p:nvSpPr>
                    <p:spPr bwMode="auto">
                      <a:xfrm rot="5400000">
                        <a:off x="745" y="1848"/>
                        <a:ext cx="0" cy="144"/>
                      </a:xfrm>
                      <a:prstGeom prst="line">
                        <a:avLst/>
                      </a:prstGeom>
                      <a:noFill/>
                      <a:ln w="19050">
                        <a:solidFill>
                          <a:srgbClr val="D3A600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noFill/>
                          </a14:hiddenFill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>
                          <a:defRPr/>
                        </a:pPr>
                        <a:endParaRPr lang="en-US" dirty="0">
                          <a:latin typeface="Arial"/>
                          <a:cs typeface="Arial"/>
                        </a:endParaRPr>
                      </a:p>
                    </p:txBody>
                  </p:sp>
                </p:grpSp>
              </p:grpSp>
              <p:grpSp>
                <p:nvGrpSpPr>
                  <p:cNvPr id="32862" name="Group 273"/>
                  <p:cNvGrpSpPr>
                    <a:grpSpLocks/>
                  </p:cNvGrpSpPr>
                  <p:nvPr/>
                </p:nvGrpSpPr>
                <p:grpSpPr bwMode="auto">
                  <a:xfrm>
                    <a:off x="964" y="1486"/>
                    <a:ext cx="291" cy="288"/>
                    <a:chOff x="672" y="1776"/>
                    <a:chExt cx="291" cy="288"/>
                  </a:xfrm>
                </p:grpSpPr>
                <p:grpSp>
                  <p:nvGrpSpPr>
                    <p:cNvPr id="32863" name="Group 274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72" y="1920"/>
                      <a:ext cx="145" cy="144"/>
                      <a:chOff x="672" y="1920"/>
                      <a:chExt cx="145" cy="144"/>
                    </a:xfrm>
                  </p:grpSpPr>
                  <p:sp>
                    <p:nvSpPr>
                      <p:cNvPr id="222483" name="Line 275"/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672" y="1920"/>
                        <a:ext cx="0" cy="144"/>
                      </a:xfrm>
                      <a:prstGeom prst="line">
                        <a:avLst/>
                      </a:prstGeom>
                      <a:noFill/>
                      <a:ln w="19050">
                        <a:solidFill>
                          <a:srgbClr val="D3A600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noFill/>
                          </a14:hiddenFill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>
                          <a:defRPr/>
                        </a:pPr>
                        <a:endParaRPr lang="en-US" dirty="0">
                          <a:latin typeface="Arial"/>
                          <a:cs typeface="Arial"/>
                        </a:endParaRPr>
                      </a:p>
                    </p:txBody>
                  </p:sp>
                  <p:sp>
                    <p:nvSpPr>
                      <p:cNvPr id="222484" name="Line 276"/>
                      <p:cNvSpPr>
                        <a:spLocks noChangeShapeType="1"/>
                      </p:cNvSpPr>
                      <p:nvPr/>
                    </p:nvSpPr>
                    <p:spPr bwMode="auto">
                      <a:xfrm rot="5400000">
                        <a:off x="745" y="1848"/>
                        <a:ext cx="0" cy="144"/>
                      </a:xfrm>
                      <a:prstGeom prst="line">
                        <a:avLst/>
                      </a:prstGeom>
                      <a:noFill/>
                      <a:ln w="19050">
                        <a:solidFill>
                          <a:srgbClr val="D3A600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noFill/>
                          </a14:hiddenFill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>
                          <a:defRPr/>
                        </a:pPr>
                        <a:endParaRPr lang="en-US" dirty="0">
                          <a:latin typeface="Arial"/>
                          <a:cs typeface="Arial"/>
                        </a:endParaRPr>
                      </a:p>
                    </p:txBody>
                  </p:sp>
                </p:grpSp>
                <p:grpSp>
                  <p:nvGrpSpPr>
                    <p:cNvPr id="32864" name="Group 277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818" y="1776"/>
                      <a:ext cx="145" cy="144"/>
                      <a:chOff x="672" y="1920"/>
                      <a:chExt cx="145" cy="144"/>
                    </a:xfrm>
                  </p:grpSpPr>
                  <p:sp>
                    <p:nvSpPr>
                      <p:cNvPr id="222486" name="Line 278"/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672" y="1920"/>
                        <a:ext cx="0" cy="144"/>
                      </a:xfrm>
                      <a:prstGeom prst="line">
                        <a:avLst/>
                      </a:prstGeom>
                      <a:noFill/>
                      <a:ln w="19050">
                        <a:solidFill>
                          <a:srgbClr val="D3A600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noFill/>
                          </a14:hiddenFill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>
                          <a:defRPr/>
                        </a:pPr>
                        <a:endParaRPr lang="en-US" dirty="0">
                          <a:latin typeface="Arial"/>
                          <a:cs typeface="Arial"/>
                        </a:endParaRPr>
                      </a:p>
                    </p:txBody>
                  </p:sp>
                  <p:sp>
                    <p:nvSpPr>
                      <p:cNvPr id="222487" name="Line 279"/>
                      <p:cNvSpPr>
                        <a:spLocks noChangeShapeType="1"/>
                      </p:cNvSpPr>
                      <p:nvPr/>
                    </p:nvSpPr>
                    <p:spPr bwMode="auto">
                      <a:xfrm rot="5400000">
                        <a:off x="745" y="1848"/>
                        <a:ext cx="0" cy="144"/>
                      </a:xfrm>
                      <a:prstGeom prst="line">
                        <a:avLst/>
                      </a:prstGeom>
                      <a:noFill/>
                      <a:ln w="19050">
                        <a:solidFill>
                          <a:srgbClr val="D3A600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noFill/>
                          </a14:hiddenFill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>
                          <a:defRPr/>
                        </a:pPr>
                        <a:endParaRPr lang="en-US" dirty="0">
                          <a:latin typeface="Arial"/>
                          <a:cs typeface="Arial"/>
                        </a:endParaRPr>
                      </a:p>
                    </p:txBody>
                  </p:sp>
                </p:grpSp>
              </p:grpSp>
            </p:grpSp>
            <p:grpSp>
              <p:nvGrpSpPr>
                <p:cNvPr id="32851" name="Group 280"/>
                <p:cNvGrpSpPr>
                  <a:grpSpLocks/>
                </p:cNvGrpSpPr>
                <p:nvPr/>
              </p:nvGrpSpPr>
              <p:grpSpPr bwMode="auto">
                <a:xfrm>
                  <a:off x="1259" y="1217"/>
                  <a:ext cx="291" cy="288"/>
                  <a:chOff x="672" y="1776"/>
                  <a:chExt cx="291" cy="288"/>
                </a:xfrm>
              </p:grpSpPr>
              <p:grpSp>
                <p:nvGrpSpPr>
                  <p:cNvPr id="32855" name="Group 281"/>
                  <p:cNvGrpSpPr>
                    <a:grpSpLocks/>
                  </p:cNvGrpSpPr>
                  <p:nvPr/>
                </p:nvGrpSpPr>
                <p:grpSpPr bwMode="auto">
                  <a:xfrm>
                    <a:off x="672" y="1920"/>
                    <a:ext cx="145" cy="144"/>
                    <a:chOff x="672" y="1920"/>
                    <a:chExt cx="145" cy="144"/>
                  </a:xfrm>
                </p:grpSpPr>
                <p:sp>
                  <p:nvSpPr>
                    <p:cNvPr id="222490" name="Line 282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672" y="1920"/>
                      <a:ext cx="0" cy="144"/>
                    </a:xfrm>
                    <a:prstGeom prst="line">
                      <a:avLst/>
                    </a:prstGeom>
                    <a:noFill/>
                    <a:ln w="19050">
                      <a:solidFill>
                        <a:srgbClr val="D3A600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 xmlns="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 xmlns="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 dirty="0">
                        <a:latin typeface="Arial"/>
                        <a:cs typeface="Arial"/>
                      </a:endParaRPr>
                    </a:p>
                  </p:txBody>
                </p:sp>
                <p:sp>
                  <p:nvSpPr>
                    <p:cNvPr id="222491" name="Line 283"/>
                    <p:cNvSpPr>
                      <a:spLocks noChangeShapeType="1"/>
                    </p:cNvSpPr>
                    <p:nvPr/>
                  </p:nvSpPr>
                  <p:spPr bwMode="auto">
                    <a:xfrm rot="5400000">
                      <a:off x="745" y="1848"/>
                      <a:ext cx="0" cy="144"/>
                    </a:xfrm>
                    <a:prstGeom prst="line">
                      <a:avLst/>
                    </a:prstGeom>
                    <a:noFill/>
                    <a:ln w="19050">
                      <a:solidFill>
                        <a:srgbClr val="D3A600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 xmlns="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 xmlns="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 dirty="0">
                        <a:latin typeface="Arial"/>
                        <a:cs typeface="Arial"/>
                      </a:endParaRPr>
                    </a:p>
                  </p:txBody>
                </p:sp>
              </p:grpSp>
              <p:grpSp>
                <p:nvGrpSpPr>
                  <p:cNvPr id="32856" name="Group 284"/>
                  <p:cNvGrpSpPr>
                    <a:grpSpLocks/>
                  </p:cNvGrpSpPr>
                  <p:nvPr/>
                </p:nvGrpSpPr>
                <p:grpSpPr bwMode="auto">
                  <a:xfrm>
                    <a:off x="818" y="1776"/>
                    <a:ext cx="145" cy="144"/>
                    <a:chOff x="672" y="1920"/>
                    <a:chExt cx="145" cy="144"/>
                  </a:xfrm>
                </p:grpSpPr>
                <p:sp>
                  <p:nvSpPr>
                    <p:cNvPr id="222493" name="Line 285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672" y="1920"/>
                      <a:ext cx="0" cy="144"/>
                    </a:xfrm>
                    <a:prstGeom prst="line">
                      <a:avLst/>
                    </a:prstGeom>
                    <a:noFill/>
                    <a:ln w="19050">
                      <a:solidFill>
                        <a:srgbClr val="D3A600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 xmlns="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 xmlns="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 dirty="0">
                        <a:latin typeface="Arial"/>
                        <a:cs typeface="Arial"/>
                      </a:endParaRPr>
                    </a:p>
                  </p:txBody>
                </p:sp>
                <p:sp>
                  <p:nvSpPr>
                    <p:cNvPr id="222494" name="Line 286"/>
                    <p:cNvSpPr>
                      <a:spLocks noChangeShapeType="1"/>
                    </p:cNvSpPr>
                    <p:nvPr/>
                  </p:nvSpPr>
                  <p:spPr bwMode="auto">
                    <a:xfrm rot="5400000">
                      <a:off x="745" y="1848"/>
                      <a:ext cx="0" cy="144"/>
                    </a:xfrm>
                    <a:prstGeom prst="line">
                      <a:avLst/>
                    </a:prstGeom>
                    <a:noFill/>
                    <a:ln w="19050">
                      <a:solidFill>
                        <a:srgbClr val="D3A600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 xmlns="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 xmlns="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 dirty="0">
                        <a:latin typeface="Arial"/>
                        <a:cs typeface="Arial"/>
                      </a:endParaRPr>
                    </a:p>
                  </p:txBody>
                </p:sp>
              </p:grpSp>
            </p:grpSp>
            <p:grpSp>
              <p:nvGrpSpPr>
                <p:cNvPr id="32852" name="Group 287"/>
                <p:cNvGrpSpPr>
                  <a:grpSpLocks/>
                </p:cNvGrpSpPr>
                <p:nvPr/>
              </p:nvGrpSpPr>
              <p:grpSpPr bwMode="auto">
                <a:xfrm>
                  <a:off x="1551" y="1071"/>
                  <a:ext cx="145" cy="144"/>
                  <a:chOff x="672" y="1920"/>
                  <a:chExt cx="145" cy="144"/>
                </a:xfrm>
              </p:grpSpPr>
              <p:sp>
                <p:nvSpPr>
                  <p:cNvPr id="222496" name="Line 288"/>
                  <p:cNvSpPr>
                    <a:spLocks noChangeShapeType="1"/>
                  </p:cNvSpPr>
                  <p:nvPr/>
                </p:nvSpPr>
                <p:spPr bwMode="auto">
                  <a:xfrm>
                    <a:off x="672" y="1920"/>
                    <a:ext cx="0" cy="144"/>
                  </a:xfrm>
                  <a:prstGeom prst="line">
                    <a:avLst/>
                  </a:prstGeom>
                  <a:noFill/>
                  <a:ln w="19050">
                    <a:solidFill>
                      <a:srgbClr val="D3A6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 dirty="0">
                      <a:latin typeface="Arial"/>
                      <a:cs typeface="Arial"/>
                    </a:endParaRPr>
                  </a:p>
                </p:txBody>
              </p:sp>
              <p:sp>
                <p:nvSpPr>
                  <p:cNvPr id="222497" name="Line 289"/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745" y="1848"/>
                    <a:ext cx="0" cy="144"/>
                  </a:xfrm>
                  <a:prstGeom prst="line">
                    <a:avLst/>
                  </a:prstGeom>
                  <a:noFill/>
                  <a:ln w="19050">
                    <a:solidFill>
                      <a:srgbClr val="D3A6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 dirty="0">
                      <a:latin typeface="Arial"/>
                      <a:cs typeface="Arial"/>
                    </a:endParaRPr>
                  </a:p>
                </p:txBody>
              </p:sp>
            </p:grpSp>
          </p:grpSp>
          <p:grpSp>
            <p:nvGrpSpPr>
              <p:cNvPr id="32835" name="Group 290"/>
              <p:cNvGrpSpPr>
                <a:grpSpLocks/>
              </p:cNvGrpSpPr>
              <p:nvPr/>
            </p:nvGrpSpPr>
            <p:grpSpPr bwMode="auto">
              <a:xfrm>
                <a:off x="1673" y="1147"/>
                <a:ext cx="583" cy="578"/>
                <a:chOff x="672" y="1486"/>
                <a:chExt cx="583" cy="578"/>
              </a:xfrm>
            </p:grpSpPr>
            <p:grpSp>
              <p:nvGrpSpPr>
                <p:cNvPr id="32836" name="Group 291"/>
                <p:cNvGrpSpPr>
                  <a:grpSpLocks/>
                </p:cNvGrpSpPr>
                <p:nvPr/>
              </p:nvGrpSpPr>
              <p:grpSpPr bwMode="auto">
                <a:xfrm>
                  <a:off x="672" y="1776"/>
                  <a:ext cx="291" cy="288"/>
                  <a:chOff x="672" y="1776"/>
                  <a:chExt cx="291" cy="288"/>
                </a:xfrm>
              </p:grpSpPr>
              <p:grpSp>
                <p:nvGrpSpPr>
                  <p:cNvPr id="32844" name="Group 292"/>
                  <p:cNvGrpSpPr>
                    <a:grpSpLocks/>
                  </p:cNvGrpSpPr>
                  <p:nvPr/>
                </p:nvGrpSpPr>
                <p:grpSpPr bwMode="auto">
                  <a:xfrm>
                    <a:off x="672" y="1920"/>
                    <a:ext cx="145" cy="144"/>
                    <a:chOff x="672" y="1920"/>
                    <a:chExt cx="145" cy="144"/>
                  </a:xfrm>
                </p:grpSpPr>
                <p:sp>
                  <p:nvSpPr>
                    <p:cNvPr id="222501" name="Line 293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672" y="1920"/>
                      <a:ext cx="0" cy="144"/>
                    </a:xfrm>
                    <a:prstGeom prst="line">
                      <a:avLst/>
                    </a:prstGeom>
                    <a:noFill/>
                    <a:ln w="19050">
                      <a:solidFill>
                        <a:srgbClr val="D3A600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 xmlns="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 xmlns="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 dirty="0">
                        <a:latin typeface="Arial"/>
                        <a:cs typeface="Arial"/>
                      </a:endParaRPr>
                    </a:p>
                  </p:txBody>
                </p:sp>
                <p:sp>
                  <p:nvSpPr>
                    <p:cNvPr id="222502" name="Line 294"/>
                    <p:cNvSpPr>
                      <a:spLocks noChangeShapeType="1"/>
                    </p:cNvSpPr>
                    <p:nvPr/>
                  </p:nvSpPr>
                  <p:spPr bwMode="auto">
                    <a:xfrm rot="5400000">
                      <a:off x="745" y="1848"/>
                      <a:ext cx="0" cy="144"/>
                    </a:xfrm>
                    <a:prstGeom prst="line">
                      <a:avLst/>
                    </a:prstGeom>
                    <a:noFill/>
                    <a:ln w="19050">
                      <a:solidFill>
                        <a:srgbClr val="D3A600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 xmlns="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 xmlns="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 dirty="0">
                        <a:latin typeface="Arial"/>
                        <a:cs typeface="Arial"/>
                      </a:endParaRPr>
                    </a:p>
                  </p:txBody>
                </p:sp>
              </p:grpSp>
              <p:grpSp>
                <p:nvGrpSpPr>
                  <p:cNvPr id="32845" name="Group 295"/>
                  <p:cNvGrpSpPr>
                    <a:grpSpLocks/>
                  </p:cNvGrpSpPr>
                  <p:nvPr/>
                </p:nvGrpSpPr>
                <p:grpSpPr bwMode="auto">
                  <a:xfrm>
                    <a:off x="818" y="1776"/>
                    <a:ext cx="145" cy="144"/>
                    <a:chOff x="672" y="1920"/>
                    <a:chExt cx="145" cy="144"/>
                  </a:xfrm>
                </p:grpSpPr>
                <p:sp>
                  <p:nvSpPr>
                    <p:cNvPr id="222504" name="Line 296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672" y="1920"/>
                      <a:ext cx="0" cy="144"/>
                    </a:xfrm>
                    <a:prstGeom prst="line">
                      <a:avLst/>
                    </a:prstGeom>
                    <a:noFill/>
                    <a:ln w="19050">
                      <a:solidFill>
                        <a:srgbClr val="D3A600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 xmlns="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 xmlns="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 dirty="0">
                        <a:latin typeface="Arial"/>
                        <a:cs typeface="Arial"/>
                      </a:endParaRPr>
                    </a:p>
                  </p:txBody>
                </p:sp>
                <p:sp>
                  <p:nvSpPr>
                    <p:cNvPr id="222505" name="Line 297"/>
                    <p:cNvSpPr>
                      <a:spLocks noChangeShapeType="1"/>
                    </p:cNvSpPr>
                    <p:nvPr/>
                  </p:nvSpPr>
                  <p:spPr bwMode="auto">
                    <a:xfrm rot="5400000">
                      <a:off x="745" y="1848"/>
                      <a:ext cx="0" cy="144"/>
                    </a:xfrm>
                    <a:prstGeom prst="line">
                      <a:avLst/>
                    </a:prstGeom>
                    <a:noFill/>
                    <a:ln w="19050">
                      <a:solidFill>
                        <a:srgbClr val="D3A600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 xmlns="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 xmlns="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 dirty="0">
                        <a:latin typeface="Arial"/>
                        <a:cs typeface="Arial"/>
                      </a:endParaRPr>
                    </a:p>
                  </p:txBody>
                </p:sp>
              </p:grpSp>
            </p:grpSp>
            <p:grpSp>
              <p:nvGrpSpPr>
                <p:cNvPr id="32837" name="Group 298"/>
                <p:cNvGrpSpPr>
                  <a:grpSpLocks/>
                </p:cNvGrpSpPr>
                <p:nvPr/>
              </p:nvGrpSpPr>
              <p:grpSpPr bwMode="auto">
                <a:xfrm>
                  <a:off x="964" y="1486"/>
                  <a:ext cx="291" cy="288"/>
                  <a:chOff x="672" y="1776"/>
                  <a:chExt cx="291" cy="288"/>
                </a:xfrm>
              </p:grpSpPr>
              <p:grpSp>
                <p:nvGrpSpPr>
                  <p:cNvPr id="32838" name="Group 299"/>
                  <p:cNvGrpSpPr>
                    <a:grpSpLocks/>
                  </p:cNvGrpSpPr>
                  <p:nvPr/>
                </p:nvGrpSpPr>
                <p:grpSpPr bwMode="auto">
                  <a:xfrm>
                    <a:off x="672" y="1920"/>
                    <a:ext cx="145" cy="144"/>
                    <a:chOff x="672" y="1920"/>
                    <a:chExt cx="145" cy="144"/>
                  </a:xfrm>
                </p:grpSpPr>
                <p:sp>
                  <p:nvSpPr>
                    <p:cNvPr id="222508" name="Line 300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672" y="1920"/>
                      <a:ext cx="0" cy="144"/>
                    </a:xfrm>
                    <a:prstGeom prst="line">
                      <a:avLst/>
                    </a:prstGeom>
                    <a:noFill/>
                    <a:ln w="19050">
                      <a:solidFill>
                        <a:srgbClr val="D3A600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 xmlns="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 xmlns="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 dirty="0">
                        <a:latin typeface="Arial"/>
                        <a:cs typeface="Arial"/>
                      </a:endParaRPr>
                    </a:p>
                  </p:txBody>
                </p:sp>
                <p:sp>
                  <p:nvSpPr>
                    <p:cNvPr id="222509" name="Line 301"/>
                    <p:cNvSpPr>
                      <a:spLocks noChangeShapeType="1"/>
                    </p:cNvSpPr>
                    <p:nvPr/>
                  </p:nvSpPr>
                  <p:spPr bwMode="auto">
                    <a:xfrm rot="5400000">
                      <a:off x="745" y="1848"/>
                      <a:ext cx="0" cy="144"/>
                    </a:xfrm>
                    <a:prstGeom prst="line">
                      <a:avLst/>
                    </a:prstGeom>
                    <a:noFill/>
                    <a:ln w="19050">
                      <a:solidFill>
                        <a:srgbClr val="D3A600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 xmlns="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 xmlns="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 dirty="0">
                        <a:latin typeface="Arial"/>
                        <a:cs typeface="Arial"/>
                      </a:endParaRPr>
                    </a:p>
                  </p:txBody>
                </p:sp>
              </p:grpSp>
              <p:grpSp>
                <p:nvGrpSpPr>
                  <p:cNvPr id="32839" name="Group 302"/>
                  <p:cNvGrpSpPr>
                    <a:grpSpLocks/>
                  </p:cNvGrpSpPr>
                  <p:nvPr/>
                </p:nvGrpSpPr>
                <p:grpSpPr bwMode="auto">
                  <a:xfrm>
                    <a:off x="818" y="1776"/>
                    <a:ext cx="145" cy="144"/>
                    <a:chOff x="672" y="1920"/>
                    <a:chExt cx="145" cy="144"/>
                  </a:xfrm>
                </p:grpSpPr>
                <p:sp>
                  <p:nvSpPr>
                    <p:cNvPr id="222511" name="Line 303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672" y="1920"/>
                      <a:ext cx="0" cy="144"/>
                    </a:xfrm>
                    <a:prstGeom prst="line">
                      <a:avLst/>
                    </a:prstGeom>
                    <a:noFill/>
                    <a:ln w="19050">
                      <a:solidFill>
                        <a:srgbClr val="D3A600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 xmlns="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 xmlns="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 dirty="0">
                        <a:latin typeface="Arial"/>
                        <a:cs typeface="Arial"/>
                      </a:endParaRPr>
                    </a:p>
                  </p:txBody>
                </p:sp>
                <p:sp>
                  <p:nvSpPr>
                    <p:cNvPr id="222512" name="Line 304"/>
                    <p:cNvSpPr>
                      <a:spLocks noChangeShapeType="1"/>
                    </p:cNvSpPr>
                    <p:nvPr/>
                  </p:nvSpPr>
                  <p:spPr bwMode="auto">
                    <a:xfrm rot="5400000">
                      <a:off x="745" y="1848"/>
                      <a:ext cx="0" cy="144"/>
                    </a:xfrm>
                    <a:prstGeom prst="line">
                      <a:avLst/>
                    </a:prstGeom>
                    <a:noFill/>
                    <a:ln w="19050">
                      <a:solidFill>
                        <a:srgbClr val="D3A600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 xmlns="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 xmlns="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 dirty="0">
                        <a:latin typeface="Arial"/>
                        <a:cs typeface="Arial"/>
                      </a:endParaRPr>
                    </a:p>
                  </p:txBody>
                </p:sp>
              </p:grpSp>
            </p:grpSp>
          </p:grpSp>
        </p:grpSp>
        <p:grpSp>
          <p:nvGrpSpPr>
            <p:cNvPr id="32786" name="Group 306"/>
            <p:cNvGrpSpPr>
              <a:grpSpLocks/>
            </p:cNvGrpSpPr>
            <p:nvPr/>
          </p:nvGrpSpPr>
          <p:grpSpPr bwMode="auto">
            <a:xfrm>
              <a:off x="3636" y="1159"/>
              <a:ext cx="1608" cy="1591"/>
              <a:chOff x="648" y="1147"/>
              <a:chExt cx="1608" cy="1591"/>
            </a:xfrm>
          </p:grpSpPr>
          <p:grpSp>
            <p:nvGrpSpPr>
              <p:cNvPr id="32793" name="Group 307"/>
              <p:cNvGrpSpPr>
                <a:grpSpLocks/>
              </p:cNvGrpSpPr>
              <p:nvPr/>
            </p:nvGrpSpPr>
            <p:grpSpPr bwMode="auto">
              <a:xfrm>
                <a:off x="648" y="1725"/>
                <a:ext cx="1024" cy="1013"/>
                <a:chOff x="672" y="1071"/>
                <a:chExt cx="1024" cy="1013"/>
              </a:xfrm>
            </p:grpSpPr>
            <p:grpSp>
              <p:nvGrpSpPr>
                <p:cNvPr id="32809" name="Group 308"/>
                <p:cNvGrpSpPr>
                  <a:grpSpLocks/>
                </p:cNvGrpSpPr>
                <p:nvPr/>
              </p:nvGrpSpPr>
              <p:grpSpPr bwMode="auto">
                <a:xfrm>
                  <a:off x="672" y="1506"/>
                  <a:ext cx="583" cy="578"/>
                  <a:chOff x="672" y="1486"/>
                  <a:chExt cx="583" cy="578"/>
                </a:xfrm>
              </p:grpSpPr>
              <p:grpSp>
                <p:nvGrpSpPr>
                  <p:cNvPr id="32820" name="Group 309"/>
                  <p:cNvGrpSpPr>
                    <a:grpSpLocks/>
                  </p:cNvGrpSpPr>
                  <p:nvPr/>
                </p:nvGrpSpPr>
                <p:grpSpPr bwMode="auto">
                  <a:xfrm>
                    <a:off x="672" y="1776"/>
                    <a:ext cx="291" cy="288"/>
                    <a:chOff x="672" y="1776"/>
                    <a:chExt cx="291" cy="288"/>
                  </a:xfrm>
                </p:grpSpPr>
                <p:grpSp>
                  <p:nvGrpSpPr>
                    <p:cNvPr id="32828" name="Group 310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72" y="1920"/>
                      <a:ext cx="145" cy="144"/>
                      <a:chOff x="672" y="1920"/>
                      <a:chExt cx="145" cy="144"/>
                    </a:xfrm>
                  </p:grpSpPr>
                  <p:sp>
                    <p:nvSpPr>
                      <p:cNvPr id="222519" name="Line 311"/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672" y="1920"/>
                        <a:ext cx="0" cy="144"/>
                      </a:xfrm>
                      <a:prstGeom prst="line">
                        <a:avLst/>
                      </a:prstGeom>
                      <a:noFill/>
                      <a:ln w="19050">
                        <a:solidFill>
                          <a:schemeClr val="accent2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noFill/>
                          </a14:hiddenFill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>
                          <a:defRPr/>
                        </a:pPr>
                        <a:endParaRPr lang="en-US" dirty="0">
                          <a:latin typeface="Arial"/>
                          <a:cs typeface="Arial"/>
                        </a:endParaRPr>
                      </a:p>
                    </p:txBody>
                  </p:sp>
                  <p:sp>
                    <p:nvSpPr>
                      <p:cNvPr id="222520" name="Line 312"/>
                      <p:cNvSpPr>
                        <a:spLocks noChangeShapeType="1"/>
                      </p:cNvSpPr>
                      <p:nvPr/>
                    </p:nvSpPr>
                    <p:spPr bwMode="auto">
                      <a:xfrm rot="5400000">
                        <a:off x="745" y="1848"/>
                        <a:ext cx="0" cy="144"/>
                      </a:xfrm>
                      <a:prstGeom prst="line">
                        <a:avLst/>
                      </a:prstGeom>
                      <a:noFill/>
                      <a:ln w="19050">
                        <a:solidFill>
                          <a:schemeClr val="accent2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noFill/>
                          </a14:hiddenFill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>
                          <a:defRPr/>
                        </a:pPr>
                        <a:endParaRPr lang="en-US" dirty="0">
                          <a:latin typeface="Arial"/>
                          <a:cs typeface="Arial"/>
                        </a:endParaRPr>
                      </a:p>
                    </p:txBody>
                  </p:sp>
                </p:grpSp>
                <p:grpSp>
                  <p:nvGrpSpPr>
                    <p:cNvPr id="32829" name="Group 313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818" y="1776"/>
                      <a:ext cx="145" cy="144"/>
                      <a:chOff x="672" y="1920"/>
                      <a:chExt cx="145" cy="144"/>
                    </a:xfrm>
                  </p:grpSpPr>
                  <p:sp>
                    <p:nvSpPr>
                      <p:cNvPr id="222522" name="Line 314"/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672" y="1920"/>
                        <a:ext cx="0" cy="144"/>
                      </a:xfrm>
                      <a:prstGeom prst="line">
                        <a:avLst/>
                      </a:prstGeom>
                      <a:noFill/>
                      <a:ln w="19050">
                        <a:solidFill>
                          <a:schemeClr val="accent2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noFill/>
                          </a14:hiddenFill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>
                          <a:defRPr/>
                        </a:pPr>
                        <a:endParaRPr lang="en-US" dirty="0">
                          <a:latin typeface="Arial"/>
                          <a:cs typeface="Arial"/>
                        </a:endParaRPr>
                      </a:p>
                    </p:txBody>
                  </p:sp>
                  <p:sp>
                    <p:nvSpPr>
                      <p:cNvPr id="222523" name="Line 315"/>
                      <p:cNvSpPr>
                        <a:spLocks noChangeShapeType="1"/>
                      </p:cNvSpPr>
                      <p:nvPr/>
                    </p:nvSpPr>
                    <p:spPr bwMode="auto">
                      <a:xfrm rot="5400000">
                        <a:off x="745" y="1848"/>
                        <a:ext cx="0" cy="144"/>
                      </a:xfrm>
                      <a:prstGeom prst="line">
                        <a:avLst/>
                      </a:prstGeom>
                      <a:noFill/>
                      <a:ln w="19050">
                        <a:solidFill>
                          <a:schemeClr val="accent2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noFill/>
                          </a14:hiddenFill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>
                          <a:defRPr/>
                        </a:pPr>
                        <a:endParaRPr lang="en-US" dirty="0">
                          <a:latin typeface="Arial"/>
                          <a:cs typeface="Arial"/>
                        </a:endParaRPr>
                      </a:p>
                    </p:txBody>
                  </p:sp>
                </p:grpSp>
              </p:grpSp>
              <p:grpSp>
                <p:nvGrpSpPr>
                  <p:cNvPr id="32821" name="Group 316"/>
                  <p:cNvGrpSpPr>
                    <a:grpSpLocks/>
                  </p:cNvGrpSpPr>
                  <p:nvPr/>
                </p:nvGrpSpPr>
                <p:grpSpPr bwMode="auto">
                  <a:xfrm>
                    <a:off x="964" y="1486"/>
                    <a:ext cx="291" cy="288"/>
                    <a:chOff x="672" y="1776"/>
                    <a:chExt cx="291" cy="288"/>
                  </a:xfrm>
                </p:grpSpPr>
                <p:grpSp>
                  <p:nvGrpSpPr>
                    <p:cNvPr id="32822" name="Group 317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72" y="1920"/>
                      <a:ext cx="145" cy="144"/>
                      <a:chOff x="672" y="1920"/>
                      <a:chExt cx="145" cy="144"/>
                    </a:xfrm>
                  </p:grpSpPr>
                  <p:sp>
                    <p:nvSpPr>
                      <p:cNvPr id="222526" name="Line 318"/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672" y="1920"/>
                        <a:ext cx="0" cy="144"/>
                      </a:xfrm>
                      <a:prstGeom prst="line">
                        <a:avLst/>
                      </a:prstGeom>
                      <a:noFill/>
                      <a:ln w="19050">
                        <a:solidFill>
                          <a:schemeClr val="accent2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noFill/>
                          </a14:hiddenFill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>
                          <a:defRPr/>
                        </a:pPr>
                        <a:endParaRPr lang="en-US" dirty="0">
                          <a:latin typeface="Arial"/>
                          <a:cs typeface="Arial"/>
                        </a:endParaRPr>
                      </a:p>
                    </p:txBody>
                  </p:sp>
                  <p:sp>
                    <p:nvSpPr>
                      <p:cNvPr id="222527" name="Line 319"/>
                      <p:cNvSpPr>
                        <a:spLocks noChangeShapeType="1"/>
                      </p:cNvSpPr>
                      <p:nvPr/>
                    </p:nvSpPr>
                    <p:spPr bwMode="auto">
                      <a:xfrm rot="5400000">
                        <a:off x="745" y="1848"/>
                        <a:ext cx="0" cy="144"/>
                      </a:xfrm>
                      <a:prstGeom prst="line">
                        <a:avLst/>
                      </a:prstGeom>
                      <a:noFill/>
                      <a:ln w="19050">
                        <a:solidFill>
                          <a:schemeClr val="accent2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noFill/>
                          </a14:hiddenFill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>
                          <a:defRPr/>
                        </a:pPr>
                        <a:endParaRPr lang="en-US" dirty="0">
                          <a:latin typeface="Arial"/>
                          <a:cs typeface="Arial"/>
                        </a:endParaRPr>
                      </a:p>
                    </p:txBody>
                  </p:sp>
                </p:grpSp>
                <p:grpSp>
                  <p:nvGrpSpPr>
                    <p:cNvPr id="32823" name="Group 320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818" y="1776"/>
                      <a:ext cx="145" cy="144"/>
                      <a:chOff x="672" y="1920"/>
                      <a:chExt cx="145" cy="144"/>
                    </a:xfrm>
                  </p:grpSpPr>
                  <p:sp>
                    <p:nvSpPr>
                      <p:cNvPr id="222529" name="Line 321"/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672" y="1920"/>
                        <a:ext cx="0" cy="144"/>
                      </a:xfrm>
                      <a:prstGeom prst="line">
                        <a:avLst/>
                      </a:prstGeom>
                      <a:noFill/>
                      <a:ln w="19050">
                        <a:solidFill>
                          <a:schemeClr val="accent2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noFill/>
                          </a14:hiddenFill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>
                          <a:defRPr/>
                        </a:pPr>
                        <a:endParaRPr lang="en-US" dirty="0">
                          <a:latin typeface="Arial"/>
                          <a:cs typeface="Arial"/>
                        </a:endParaRPr>
                      </a:p>
                    </p:txBody>
                  </p:sp>
                  <p:sp>
                    <p:nvSpPr>
                      <p:cNvPr id="222530" name="Line 322"/>
                      <p:cNvSpPr>
                        <a:spLocks noChangeShapeType="1"/>
                      </p:cNvSpPr>
                      <p:nvPr/>
                    </p:nvSpPr>
                    <p:spPr bwMode="auto">
                      <a:xfrm rot="5400000">
                        <a:off x="745" y="1848"/>
                        <a:ext cx="0" cy="144"/>
                      </a:xfrm>
                      <a:prstGeom prst="line">
                        <a:avLst/>
                      </a:prstGeom>
                      <a:noFill/>
                      <a:ln w="19050">
                        <a:solidFill>
                          <a:schemeClr val="accent2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noFill/>
                          </a14:hiddenFill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>
                          <a:defRPr/>
                        </a:pPr>
                        <a:endParaRPr lang="en-US" dirty="0">
                          <a:latin typeface="Arial"/>
                          <a:cs typeface="Arial"/>
                        </a:endParaRPr>
                      </a:p>
                    </p:txBody>
                  </p:sp>
                </p:grpSp>
              </p:grpSp>
            </p:grpSp>
            <p:grpSp>
              <p:nvGrpSpPr>
                <p:cNvPr id="32810" name="Group 323"/>
                <p:cNvGrpSpPr>
                  <a:grpSpLocks/>
                </p:cNvGrpSpPr>
                <p:nvPr/>
              </p:nvGrpSpPr>
              <p:grpSpPr bwMode="auto">
                <a:xfrm>
                  <a:off x="1259" y="1217"/>
                  <a:ext cx="291" cy="288"/>
                  <a:chOff x="672" y="1776"/>
                  <a:chExt cx="291" cy="288"/>
                </a:xfrm>
              </p:grpSpPr>
              <p:grpSp>
                <p:nvGrpSpPr>
                  <p:cNvPr id="32814" name="Group 324"/>
                  <p:cNvGrpSpPr>
                    <a:grpSpLocks/>
                  </p:cNvGrpSpPr>
                  <p:nvPr/>
                </p:nvGrpSpPr>
                <p:grpSpPr bwMode="auto">
                  <a:xfrm>
                    <a:off x="672" y="1920"/>
                    <a:ext cx="145" cy="144"/>
                    <a:chOff x="672" y="1920"/>
                    <a:chExt cx="145" cy="144"/>
                  </a:xfrm>
                </p:grpSpPr>
                <p:sp>
                  <p:nvSpPr>
                    <p:cNvPr id="222533" name="Line 325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672" y="1920"/>
                      <a:ext cx="0" cy="144"/>
                    </a:xfrm>
                    <a:prstGeom prst="line">
                      <a:avLst/>
                    </a:prstGeom>
                    <a:noFill/>
                    <a:ln w="19050">
                      <a:solidFill>
                        <a:schemeClr val="accent2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 xmlns="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 xmlns="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 dirty="0">
                        <a:latin typeface="Arial"/>
                        <a:cs typeface="Arial"/>
                      </a:endParaRPr>
                    </a:p>
                  </p:txBody>
                </p:sp>
                <p:sp>
                  <p:nvSpPr>
                    <p:cNvPr id="222534" name="Line 326"/>
                    <p:cNvSpPr>
                      <a:spLocks noChangeShapeType="1"/>
                    </p:cNvSpPr>
                    <p:nvPr/>
                  </p:nvSpPr>
                  <p:spPr bwMode="auto">
                    <a:xfrm rot="5400000">
                      <a:off x="745" y="1848"/>
                      <a:ext cx="0" cy="144"/>
                    </a:xfrm>
                    <a:prstGeom prst="line">
                      <a:avLst/>
                    </a:prstGeom>
                    <a:noFill/>
                    <a:ln w="19050">
                      <a:solidFill>
                        <a:schemeClr val="accent2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 xmlns="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 xmlns="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 dirty="0">
                        <a:latin typeface="Arial"/>
                        <a:cs typeface="Arial"/>
                      </a:endParaRPr>
                    </a:p>
                  </p:txBody>
                </p:sp>
              </p:grpSp>
              <p:grpSp>
                <p:nvGrpSpPr>
                  <p:cNvPr id="32815" name="Group 327"/>
                  <p:cNvGrpSpPr>
                    <a:grpSpLocks/>
                  </p:cNvGrpSpPr>
                  <p:nvPr/>
                </p:nvGrpSpPr>
                <p:grpSpPr bwMode="auto">
                  <a:xfrm>
                    <a:off x="818" y="1776"/>
                    <a:ext cx="145" cy="144"/>
                    <a:chOff x="672" y="1920"/>
                    <a:chExt cx="145" cy="144"/>
                  </a:xfrm>
                </p:grpSpPr>
                <p:sp>
                  <p:nvSpPr>
                    <p:cNvPr id="222536" name="Line 328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672" y="1920"/>
                      <a:ext cx="0" cy="144"/>
                    </a:xfrm>
                    <a:prstGeom prst="line">
                      <a:avLst/>
                    </a:prstGeom>
                    <a:noFill/>
                    <a:ln w="19050">
                      <a:solidFill>
                        <a:schemeClr val="accent2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 xmlns="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 xmlns="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 dirty="0">
                        <a:latin typeface="Arial"/>
                        <a:cs typeface="Arial"/>
                      </a:endParaRPr>
                    </a:p>
                  </p:txBody>
                </p:sp>
                <p:sp>
                  <p:nvSpPr>
                    <p:cNvPr id="222537" name="Line 329"/>
                    <p:cNvSpPr>
                      <a:spLocks noChangeShapeType="1"/>
                    </p:cNvSpPr>
                    <p:nvPr/>
                  </p:nvSpPr>
                  <p:spPr bwMode="auto">
                    <a:xfrm rot="5400000">
                      <a:off x="745" y="1848"/>
                      <a:ext cx="0" cy="144"/>
                    </a:xfrm>
                    <a:prstGeom prst="line">
                      <a:avLst/>
                    </a:prstGeom>
                    <a:noFill/>
                    <a:ln w="19050">
                      <a:solidFill>
                        <a:schemeClr val="accent2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 xmlns="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 xmlns="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 dirty="0">
                        <a:latin typeface="Arial"/>
                        <a:cs typeface="Arial"/>
                      </a:endParaRPr>
                    </a:p>
                  </p:txBody>
                </p:sp>
              </p:grpSp>
            </p:grpSp>
            <p:grpSp>
              <p:nvGrpSpPr>
                <p:cNvPr id="32811" name="Group 330"/>
                <p:cNvGrpSpPr>
                  <a:grpSpLocks/>
                </p:cNvGrpSpPr>
                <p:nvPr/>
              </p:nvGrpSpPr>
              <p:grpSpPr bwMode="auto">
                <a:xfrm>
                  <a:off x="1551" y="1071"/>
                  <a:ext cx="145" cy="144"/>
                  <a:chOff x="672" y="1920"/>
                  <a:chExt cx="145" cy="144"/>
                </a:xfrm>
              </p:grpSpPr>
              <p:sp>
                <p:nvSpPr>
                  <p:cNvPr id="222539" name="Line 331"/>
                  <p:cNvSpPr>
                    <a:spLocks noChangeShapeType="1"/>
                  </p:cNvSpPr>
                  <p:nvPr/>
                </p:nvSpPr>
                <p:spPr bwMode="auto">
                  <a:xfrm>
                    <a:off x="672" y="1920"/>
                    <a:ext cx="0" cy="144"/>
                  </a:xfrm>
                  <a:prstGeom prst="line">
                    <a:avLst/>
                  </a:prstGeom>
                  <a:noFill/>
                  <a:ln w="19050">
                    <a:solidFill>
                      <a:schemeClr val="accent2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 dirty="0">
                      <a:latin typeface="Arial"/>
                      <a:cs typeface="Arial"/>
                    </a:endParaRPr>
                  </a:p>
                </p:txBody>
              </p:sp>
              <p:sp>
                <p:nvSpPr>
                  <p:cNvPr id="222540" name="Line 332"/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745" y="1848"/>
                    <a:ext cx="0" cy="144"/>
                  </a:xfrm>
                  <a:prstGeom prst="line">
                    <a:avLst/>
                  </a:prstGeom>
                  <a:noFill/>
                  <a:ln w="19050">
                    <a:solidFill>
                      <a:schemeClr val="accent2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 dirty="0">
                      <a:latin typeface="Arial"/>
                      <a:cs typeface="Arial"/>
                    </a:endParaRPr>
                  </a:p>
                </p:txBody>
              </p:sp>
            </p:grpSp>
          </p:grpSp>
          <p:grpSp>
            <p:nvGrpSpPr>
              <p:cNvPr id="32794" name="Group 333"/>
              <p:cNvGrpSpPr>
                <a:grpSpLocks/>
              </p:cNvGrpSpPr>
              <p:nvPr/>
            </p:nvGrpSpPr>
            <p:grpSpPr bwMode="auto">
              <a:xfrm>
                <a:off x="1673" y="1147"/>
                <a:ext cx="583" cy="578"/>
                <a:chOff x="672" y="1486"/>
                <a:chExt cx="583" cy="578"/>
              </a:xfrm>
            </p:grpSpPr>
            <p:grpSp>
              <p:nvGrpSpPr>
                <p:cNvPr id="32795" name="Group 334"/>
                <p:cNvGrpSpPr>
                  <a:grpSpLocks/>
                </p:cNvGrpSpPr>
                <p:nvPr/>
              </p:nvGrpSpPr>
              <p:grpSpPr bwMode="auto">
                <a:xfrm>
                  <a:off x="672" y="1776"/>
                  <a:ext cx="291" cy="288"/>
                  <a:chOff x="672" y="1776"/>
                  <a:chExt cx="291" cy="288"/>
                </a:xfrm>
              </p:grpSpPr>
              <p:grpSp>
                <p:nvGrpSpPr>
                  <p:cNvPr id="32803" name="Group 335"/>
                  <p:cNvGrpSpPr>
                    <a:grpSpLocks/>
                  </p:cNvGrpSpPr>
                  <p:nvPr/>
                </p:nvGrpSpPr>
                <p:grpSpPr bwMode="auto">
                  <a:xfrm>
                    <a:off x="672" y="1920"/>
                    <a:ext cx="145" cy="144"/>
                    <a:chOff x="672" y="1920"/>
                    <a:chExt cx="145" cy="144"/>
                  </a:xfrm>
                </p:grpSpPr>
                <p:sp>
                  <p:nvSpPr>
                    <p:cNvPr id="222544" name="Line 336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672" y="1920"/>
                      <a:ext cx="0" cy="144"/>
                    </a:xfrm>
                    <a:prstGeom prst="line">
                      <a:avLst/>
                    </a:prstGeom>
                    <a:noFill/>
                    <a:ln w="19050">
                      <a:solidFill>
                        <a:schemeClr val="accent2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 xmlns="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 xmlns="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 dirty="0">
                        <a:latin typeface="Arial"/>
                        <a:cs typeface="Arial"/>
                      </a:endParaRPr>
                    </a:p>
                  </p:txBody>
                </p:sp>
                <p:sp>
                  <p:nvSpPr>
                    <p:cNvPr id="222545" name="Line 337"/>
                    <p:cNvSpPr>
                      <a:spLocks noChangeShapeType="1"/>
                    </p:cNvSpPr>
                    <p:nvPr/>
                  </p:nvSpPr>
                  <p:spPr bwMode="auto">
                    <a:xfrm rot="5400000">
                      <a:off x="745" y="1848"/>
                      <a:ext cx="0" cy="144"/>
                    </a:xfrm>
                    <a:prstGeom prst="line">
                      <a:avLst/>
                    </a:prstGeom>
                    <a:noFill/>
                    <a:ln w="19050">
                      <a:solidFill>
                        <a:schemeClr val="accent2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 xmlns="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 xmlns="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 dirty="0">
                        <a:latin typeface="Arial"/>
                        <a:cs typeface="Arial"/>
                      </a:endParaRPr>
                    </a:p>
                  </p:txBody>
                </p:sp>
              </p:grpSp>
              <p:grpSp>
                <p:nvGrpSpPr>
                  <p:cNvPr id="32804" name="Group 338"/>
                  <p:cNvGrpSpPr>
                    <a:grpSpLocks/>
                  </p:cNvGrpSpPr>
                  <p:nvPr/>
                </p:nvGrpSpPr>
                <p:grpSpPr bwMode="auto">
                  <a:xfrm>
                    <a:off x="818" y="1776"/>
                    <a:ext cx="145" cy="144"/>
                    <a:chOff x="672" y="1920"/>
                    <a:chExt cx="145" cy="144"/>
                  </a:xfrm>
                </p:grpSpPr>
                <p:sp>
                  <p:nvSpPr>
                    <p:cNvPr id="222547" name="Line 339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672" y="1920"/>
                      <a:ext cx="0" cy="144"/>
                    </a:xfrm>
                    <a:prstGeom prst="line">
                      <a:avLst/>
                    </a:prstGeom>
                    <a:noFill/>
                    <a:ln w="19050">
                      <a:solidFill>
                        <a:schemeClr val="accent2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 xmlns="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 xmlns="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 dirty="0">
                        <a:latin typeface="Arial"/>
                        <a:cs typeface="Arial"/>
                      </a:endParaRPr>
                    </a:p>
                  </p:txBody>
                </p:sp>
                <p:sp>
                  <p:nvSpPr>
                    <p:cNvPr id="222548" name="Line 340"/>
                    <p:cNvSpPr>
                      <a:spLocks noChangeShapeType="1"/>
                    </p:cNvSpPr>
                    <p:nvPr/>
                  </p:nvSpPr>
                  <p:spPr bwMode="auto">
                    <a:xfrm rot="5400000">
                      <a:off x="745" y="1848"/>
                      <a:ext cx="0" cy="144"/>
                    </a:xfrm>
                    <a:prstGeom prst="line">
                      <a:avLst/>
                    </a:prstGeom>
                    <a:noFill/>
                    <a:ln w="19050">
                      <a:solidFill>
                        <a:schemeClr val="accent2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 xmlns="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 xmlns="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 dirty="0">
                        <a:latin typeface="Arial"/>
                        <a:cs typeface="Arial"/>
                      </a:endParaRPr>
                    </a:p>
                  </p:txBody>
                </p:sp>
              </p:grpSp>
            </p:grpSp>
            <p:grpSp>
              <p:nvGrpSpPr>
                <p:cNvPr id="32796" name="Group 341"/>
                <p:cNvGrpSpPr>
                  <a:grpSpLocks/>
                </p:cNvGrpSpPr>
                <p:nvPr/>
              </p:nvGrpSpPr>
              <p:grpSpPr bwMode="auto">
                <a:xfrm>
                  <a:off x="964" y="1486"/>
                  <a:ext cx="291" cy="288"/>
                  <a:chOff x="672" y="1776"/>
                  <a:chExt cx="291" cy="288"/>
                </a:xfrm>
              </p:grpSpPr>
              <p:grpSp>
                <p:nvGrpSpPr>
                  <p:cNvPr id="32797" name="Group 342"/>
                  <p:cNvGrpSpPr>
                    <a:grpSpLocks/>
                  </p:cNvGrpSpPr>
                  <p:nvPr/>
                </p:nvGrpSpPr>
                <p:grpSpPr bwMode="auto">
                  <a:xfrm>
                    <a:off x="672" y="1920"/>
                    <a:ext cx="145" cy="144"/>
                    <a:chOff x="672" y="1920"/>
                    <a:chExt cx="145" cy="144"/>
                  </a:xfrm>
                </p:grpSpPr>
                <p:sp>
                  <p:nvSpPr>
                    <p:cNvPr id="222551" name="Line 343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672" y="1920"/>
                      <a:ext cx="0" cy="144"/>
                    </a:xfrm>
                    <a:prstGeom prst="line">
                      <a:avLst/>
                    </a:prstGeom>
                    <a:noFill/>
                    <a:ln w="19050">
                      <a:solidFill>
                        <a:schemeClr val="accent2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 xmlns="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 xmlns="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 dirty="0">
                        <a:latin typeface="Arial"/>
                        <a:cs typeface="Arial"/>
                      </a:endParaRPr>
                    </a:p>
                  </p:txBody>
                </p:sp>
                <p:sp>
                  <p:nvSpPr>
                    <p:cNvPr id="222552" name="Line 344"/>
                    <p:cNvSpPr>
                      <a:spLocks noChangeShapeType="1"/>
                    </p:cNvSpPr>
                    <p:nvPr/>
                  </p:nvSpPr>
                  <p:spPr bwMode="auto">
                    <a:xfrm rot="5400000">
                      <a:off x="745" y="1848"/>
                      <a:ext cx="0" cy="144"/>
                    </a:xfrm>
                    <a:prstGeom prst="line">
                      <a:avLst/>
                    </a:prstGeom>
                    <a:noFill/>
                    <a:ln w="19050">
                      <a:solidFill>
                        <a:schemeClr val="accent2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 xmlns="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 xmlns="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 dirty="0">
                        <a:latin typeface="Arial"/>
                        <a:cs typeface="Arial"/>
                      </a:endParaRPr>
                    </a:p>
                  </p:txBody>
                </p:sp>
              </p:grpSp>
              <p:grpSp>
                <p:nvGrpSpPr>
                  <p:cNvPr id="32798" name="Group 345"/>
                  <p:cNvGrpSpPr>
                    <a:grpSpLocks/>
                  </p:cNvGrpSpPr>
                  <p:nvPr/>
                </p:nvGrpSpPr>
                <p:grpSpPr bwMode="auto">
                  <a:xfrm>
                    <a:off x="818" y="1776"/>
                    <a:ext cx="145" cy="144"/>
                    <a:chOff x="672" y="1920"/>
                    <a:chExt cx="145" cy="144"/>
                  </a:xfrm>
                </p:grpSpPr>
                <p:sp>
                  <p:nvSpPr>
                    <p:cNvPr id="222554" name="Line 346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672" y="1920"/>
                      <a:ext cx="0" cy="144"/>
                    </a:xfrm>
                    <a:prstGeom prst="line">
                      <a:avLst/>
                    </a:prstGeom>
                    <a:noFill/>
                    <a:ln w="19050">
                      <a:solidFill>
                        <a:schemeClr val="accent2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 xmlns="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 xmlns="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 dirty="0">
                        <a:latin typeface="Arial"/>
                        <a:cs typeface="Arial"/>
                      </a:endParaRPr>
                    </a:p>
                  </p:txBody>
                </p:sp>
                <p:sp>
                  <p:nvSpPr>
                    <p:cNvPr id="222555" name="Line 347"/>
                    <p:cNvSpPr>
                      <a:spLocks noChangeShapeType="1"/>
                    </p:cNvSpPr>
                    <p:nvPr/>
                  </p:nvSpPr>
                  <p:spPr bwMode="auto">
                    <a:xfrm rot="5400000">
                      <a:off x="745" y="1848"/>
                      <a:ext cx="0" cy="144"/>
                    </a:xfrm>
                    <a:prstGeom prst="line">
                      <a:avLst/>
                    </a:prstGeom>
                    <a:noFill/>
                    <a:ln w="19050">
                      <a:solidFill>
                        <a:schemeClr val="accent2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 xmlns="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 xmlns="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 dirty="0">
                        <a:latin typeface="Arial"/>
                        <a:cs typeface="Arial"/>
                      </a:endParaRPr>
                    </a:p>
                  </p:txBody>
                </p:sp>
              </p:grpSp>
            </p:grpSp>
          </p:grpSp>
        </p:grpSp>
        <p:sp>
          <p:nvSpPr>
            <p:cNvPr id="222556" name="Text Box 348"/>
            <p:cNvSpPr txBox="1">
              <a:spLocks noChangeArrowheads="1"/>
            </p:cNvSpPr>
            <p:nvPr/>
          </p:nvSpPr>
          <p:spPr bwMode="auto">
            <a:xfrm>
              <a:off x="3932" y="2394"/>
              <a:ext cx="1623" cy="5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b="0" dirty="0">
                  <a:solidFill>
                    <a:srgbClr val="000099"/>
                  </a:solidFill>
                  <a:latin typeface="Arial"/>
                  <a:cs typeface="Arial"/>
                </a:rPr>
                <a:t>3. video received,</a:t>
              </a:r>
            </a:p>
            <a:p>
              <a:pPr>
                <a:defRPr/>
              </a:pPr>
              <a:r>
                <a:rPr lang="en-US" b="0" dirty="0">
                  <a:solidFill>
                    <a:srgbClr val="000099"/>
                  </a:solidFill>
                  <a:latin typeface="Arial"/>
                  <a:cs typeface="Arial"/>
                </a:rPr>
                <a:t>played out at client</a:t>
              </a:r>
            </a:p>
            <a:p>
              <a:pPr>
                <a:defRPr/>
              </a:pPr>
              <a:r>
                <a:rPr lang="en-US" b="0" dirty="0">
                  <a:solidFill>
                    <a:srgbClr val="000099"/>
                  </a:solidFill>
                  <a:latin typeface="Arial"/>
                  <a:cs typeface="Arial"/>
                </a:rPr>
                <a:t>(30 frames/sec)</a:t>
              </a:r>
            </a:p>
          </p:txBody>
        </p:sp>
        <p:grpSp>
          <p:nvGrpSpPr>
            <p:cNvPr id="32788" name="Group 349"/>
            <p:cNvGrpSpPr>
              <a:grpSpLocks/>
            </p:cNvGrpSpPr>
            <p:nvPr/>
          </p:nvGrpSpPr>
          <p:grpSpPr bwMode="auto">
            <a:xfrm>
              <a:off x="4679" y="1872"/>
              <a:ext cx="427" cy="418"/>
              <a:chOff x="4437" y="1472"/>
              <a:chExt cx="427" cy="418"/>
            </a:xfrm>
          </p:grpSpPr>
          <p:sp>
            <p:nvSpPr>
              <p:cNvPr id="222558" name="Rectangle 350"/>
              <p:cNvSpPr>
                <a:spLocks noChangeArrowheads="1"/>
              </p:cNvSpPr>
              <p:nvPr/>
            </p:nvSpPr>
            <p:spPr bwMode="auto">
              <a:xfrm>
                <a:off x="4443" y="1475"/>
                <a:ext cx="421" cy="361"/>
              </a:xfrm>
              <a:prstGeom prst="rect">
                <a:avLst/>
              </a:prstGeom>
              <a:gradFill rotWithShape="0">
                <a:gsLst>
                  <a:gs pos="0">
                    <a:srgbClr val="99CCFF">
                      <a:gamma/>
                      <a:shade val="46275"/>
                      <a:invGamma/>
                    </a:srgbClr>
                  </a:gs>
                  <a:gs pos="50000">
                    <a:srgbClr val="99CCFF"/>
                  </a:gs>
                  <a:gs pos="100000">
                    <a:srgbClr val="99CCFF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 w="19050">
                <a:solidFill>
                  <a:srgbClr val="5F5F5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latin typeface="Arial"/>
                  <a:cs typeface="Arial"/>
                </a:endParaRPr>
              </a:p>
            </p:txBody>
          </p:sp>
          <p:sp>
            <p:nvSpPr>
              <p:cNvPr id="222559" name="Rectangle 351"/>
              <p:cNvSpPr>
                <a:spLocks noChangeArrowheads="1"/>
              </p:cNvSpPr>
              <p:nvPr/>
            </p:nvSpPr>
            <p:spPr bwMode="auto">
              <a:xfrm>
                <a:off x="4567" y="1837"/>
                <a:ext cx="179" cy="23"/>
              </a:xfrm>
              <a:prstGeom prst="rect">
                <a:avLst/>
              </a:prstGeom>
              <a:solidFill>
                <a:srgbClr val="5F5F5F"/>
              </a:solidFill>
              <a:ln w="19050">
                <a:solidFill>
                  <a:srgbClr val="5F5F5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latin typeface="Arial"/>
                  <a:cs typeface="Arial"/>
                </a:endParaRPr>
              </a:p>
            </p:txBody>
          </p:sp>
          <p:sp>
            <p:nvSpPr>
              <p:cNvPr id="222560" name="Rectangle 352"/>
              <p:cNvSpPr>
                <a:spLocks noChangeArrowheads="1"/>
              </p:cNvSpPr>
              <p:nvPr/>
            </p:nvSpPr>
            <p:spPr bwMode="auto">
              <a:xfrm>
                <a:off x="4442" y="1866"/>
                <a:ext cx="414" cy="24"/>
              </a:xfrm>
              <a:prstGeom prst="rect">
                <a:avLst/>
              </a:prstGeom>
              <a:solidFill>
                <a:schemeClr val="tx2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latin typeface="Arial"/>
                  <a:cs typeface="Arial"/>
                </a:endParaRPr>
              </a:p>
            </p:txBody>
          </p:sp>
          <p:sp>
            <p:nvSpPr>
              <p:cNvPr id="222561" name="Rectangle 353"/>
              <p:cNvSpPr>
                <a:spLocks noChangeArrowheads="1"/>
              </p:cNvSpPr>
              <p:nvPr/>
            </p:nvSpPr>
            <p:spPr bwMode="auto">
              <a:xfrm>
                <a:off x="4437" y="1472"/>
                <a:ext cx="423" cy="356"/>
              </a:xfrm>
              <a:prstGeom prst="rect">
                <a:avLst/>
              </a:prstGeom>
              <a:noFill/>
              <a:ln w="19050">
                <a:solidFill>
                  <a:schemeClr val="accent2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latin typeface="Arial"/>
                  <a:cs typeface="Arial"/>
                </a:endParaRPr>
              </a:p>
            </p:txBody>
          </p:sp>
        </p:grpSp>
      </p:grpSp>
      <p:sp>
        <p:nvSpPr>
          <p:cNvPr id="222377" name="Line 169"/>
          <p:cNvSpPr>
            <a:spLocks noChangeShapeType="1"/>
          </p:cNvSpPr>
          <p:nvPr/>
        </p:nvSpPr>
        <p:spPr bwMode="auto">
          <a:xfrm flipH="1">
            <a:off x="828675" y="4333875"/>
            <a:ext cx="7815263" cy="1428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>
              <a:latin typeface="Arial"/>
              <a:cs typeface="Arial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January 25, 2017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EECS 489 – Lecture 6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07A418-0CEB-9E4A-BA45-3B7D3D133EB9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772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22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2225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225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225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22257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22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2225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Absorb network delay variations</a:t>
            </a:r>
          </a:p>
          <a:p>
            <a:r>
              <a:rPr lang="en-US" dirty="0" smtClean="0"/>
              <a:t>Handle user interactions</a:t>
            </a:r>
          </a:p>
          <a:p>
            <a:pPr lvl="1"/>
            <a:r>
              <a:rPr lang="en-US" dirty="0" smtClean="0"/>
              <a:t>Jump forward, fast-forward, rewind, pause</a:t>
            </a:r>
          </a:p>
          <a:p>
            <a:r>
              <a:rPr lang="en-US" dirty="0" smtClean="0"/>
              <a:t>Handle packet loss, retransmission etc.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January 25, 2017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EECS 489 – Lecture 6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045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265" name="Line 9"/>
          <p:cNvSpPr>
            <a:spLocks noChangeShapeType="1"/>
          </p:cNvSpPr>
          <p:nvPr/>
        </p:nvSpPr>
        <p:spPr bwMode="auto">
          <a:xfrm>
            <a:off x="838200" y="1490663"/>
            <a:ext cx="0" cy="285273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b="0" i="0" dirty="0">
              <a:latin typeface="Arial"/>
              <a:cs typeface="Arial"/>
            </a:endParaRPr>
          </a:p>
        </p:txBody>
      </p:sp>
      <p:sp>
        <p:nvSpPr>
          <p:cNvPr id="224266" name="Line 10"/>
          <p:cNvSpPr>
            <a:spLocks noChangeShapeType="1"/>
          </p:cNvSpPr>
          <p:nvPr/>
        </p:nvSpPr>
        <p:spPr bwMode="auto">
          <a:xfrm flipH="1">
            <a:off x="828675" y="4333875"/>
            <a:ext cx="7815263" cy="1428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b="0" i="0" dirty="0">
              <a:latin typeface="Arial"/>
              <a:cs typeface="Arial"/>
            </a:endParaRPr>
          </a:p>
        </p:txBody>
      </p:sp>
      <p:sp>
        <p:nvSpPr>
          <p:cNvPr id="224314" name="Text Box 58"/>
          <p:cNvSpPr txBox="1">
            <a:spLocks noChangeArrowheads="1"/>
          </p:cNvSpPr>
          <p:nvPr/>
        </p:nvSpPr>
        <p:spPr bwMode="auto">
          <a:xfrm>
            <a:off x="1470025" y="1593850"/>
            <a:ext cx="1696298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0" i="0" dirty="0">
                <a:solidFill>
                  <a:srgbClr val="D3A600"/>
                </a:solidFill>
                <a:latin typeface="Arial"/>
                <a:cs typeface="Arial"/>
              </a:rPr>
              <a:t>       constant bit </a:t>
            </a:r>
          </a:p>
          <a:p>
            <a:pPr>
              <a:defRPr/>
            </a:pPr>
            <a:r>
              <a:rPr lang="en-US" b="0" i="0" dirty="0">
                <a:solidFill>
                  <a:srgbClr val="D3A600"/>
                </a:solidFill>
                <a:latin typeface="Arial"/>
                <a:cs typeface="Arial"/>
              </a:rPr>
              <a:t>      rate video</a:t>
            </a:r>
          </a:p>
          <a:p>
            <a:pPr>
              <a:defRPr/>
            </a:pPr>
            <a:r>
              <a:rPr lang="en-US" b="0" i="0" dirty="0">
                <a:solidFill>
                  <a:srgbClr val="D3A600"/>
                </a:solidFill>
                <a:latin typeface="Arial"/>
                <a:cs typeface="Arial"/>
              </a:rPr>
              <a:t>transmission</a:t>
            </a:r>
          </a:p>
        </p:txBody>
      </p:sp>
      <p:grpSp>
        <p:nvGrpSpPr>
          <p:cNvPr id="36868" name="Group 60"/>
          <p:cNvGrpSpPr>
            <a:grpSpLocks/>
          </p:cNvGrpSpPr>
          <p:nvPr/>
        </p:nvGrpSpPr>
        <p:grpSpPr bwMode="auto">
          <a:xfrm>
            <a:off x="1219200" y="1820863"/>
            <a:ext cx="2552700" cy="2525712"/>
            <a:chOff x="648" y="1147"/>
            <a:chExt cx="1608" cy="1591"/>
          </a:xfrm>
        </p:grpSpPr>
        <p:grpSp>
          <p:nvGrpSpPr>
            <p:cNvPr id="36967" name="Group 61"/>
            <p:cNvGrpSpPr>
              <a:grpSpLocks/>
            </p:cNvGrpSpPr>
            <p:nvPr/>
          </p:nvGrpSpPr>
          <p:grpSpPr bwMode="auto">
            <a:xfrm>
              <a:off x="648" y="1725"/>
              <a:ext cx="1024" cy="1013"/>
              <a:chOff x="672" y="1071"/>
              <a:chExt cx="1024" cy="1013"/>
            </a:xfrm>
          </p:grpSpPr>
          <p:grpSp>
            <p:nvGrpSpPr>
              <p:cNvPr id="36983" name="Group 62"/>
              <p:cNvGrpSpPr>
                <a:grpSpLocks/>
              </p:cNvGrpSpPr>
              <p:nvPr/>
            </p:nvGrpSpPr>
            <p:grpSpPr bwMode="auto">
              <a:xfrm>
                <a:off x="672" y="1506"/>
                <a:ext cx="583" cy="578"/>
                <a:chOff x="672" y="1486"/>
                <a:chExt cx="583" cy="578"/>
              </a:xfrm>
            </p:grpSpPr>
            <p:grpSp>
              <p:nvGrpSpPr>
                <p:cNvPr id="36994" name="Group 63"/>
                <p:cNvGrpSpPr>
                  <a:grpSpLocks/>
                </p:cNvGrpSpPr>
                <p:nvPr/>
              </p:nvGrpSpPr>
              <p:grpSpPr bwMode="auto">
                <a:xfrm>
                  <a:off x="672" y="1776"/>
                  <a:ext cx="291" cy="288"/>
                  <a:chOff x="672" y="1776"/>
                  <a:chExt cx="291" cy="288"/>
                </a:xfrm>
              </p:grpSpPr>
              <p:grpSp>
                <p:nvGrpSpPr>
                  <p:cNvPr id="37002" name="Group 64"/>
                  <p:cNvGrpSpPr>
                    <a:grpSpLocks/>
                  </p:cNvGrpSpPr>
                  <p:nvPr/>
                </p:nvGrpSpPr>
                <p:grpSpPr bwMode="auto">
                  <a:xfrm>
                    <a:off x="672" y="1920"/>
                    <a:ext cx="145" cy="144"/>
                    <a:chOff x="672" y="1920"/>
                    <a:chExt cx="145" cy="144"/>
                  </a:xfrm>
                </p:grpSpPr>
                <p:sp>
                  <p:nvSpPr>
                    <p:cNvPr id="224321" name="Line 65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672" y="1920"/>
                      <a:ext cx="0" cy="144"/>
                    </a:xfrm>
                    <a:prstGeom prst="line">
                      <a:avLst/>
                    </a:prstGeom>
                    <a:noFill/>
                    <a:ln w="19050">
                      <a:solidFill>
                        <a:srgbClr val="D3A600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 xmlns="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 xmlns="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 b="0" i="0" dirty="0">
                        <a:latin typeface="Arial"/>
                        <a:cs typeface="Arial"/>
                      </a:endParaRPr>
                    </a:p>
                  </p:txBody>
                </p:sp>
                <p:sp>
                  <p:nvSpPr>
                    <p:cNvPr id="224322" name="Line 66"/>
                    <p:cNvSpPr>
                      <a:spLocks noChangeShapeType="1"/>
                    </p:cNvSpPr>
                    <p:nvPr/>
                  </p:nvSpPr>
                  <p:spPr bwMode="auto">
                    <a:xfrm rot="5400000">
                      <a:off x="745" y="1848"/>
                      <a:ext cx="0" cy="144"/>
                    </a:xfrm>
                    <a:prstGeom prst="line">
                      <a:avLst/>
                    </a:prstGeom>
                    <a:noFill/>
                    <a:ln w="19050">
                      <a:solidFill>
                        <a:srgbClr val="D3A600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 xmlns="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 xmlns="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 b="0" i="0" dirty="0">
                        <a:latin typeface="Arial"/>
                        <a:cs typeface="Arial"/>
                      </a:endParaRPr>
                    </a:p>
                  </p:txBody>
                </p:sp>
              </p:grpSp>
              <p:grpSp>
                <p:nvGrpSpPr>
                  <p:cNvPr id="37003" name="Group 67"/>
                  <p:cNvGrpSpPr>
                    <a:grpSpLocks/>
                  </p:cNvGrpSpPr>
                  <p:nvPr/>
                </p:nvGrpSpPr>
                <p:grpSpPr bwMode="auto">
                  <a:xfrm>
                    <a:off x="818" y="1776"/>
                    <a:ext cx="145" cy="144"/>
                    <a:chOff x="672" y="1920"/>
                    <a:chExt cx="145" cy="144"/>
                  </a:xfrm>
                </p:grpSpPr>
                <p:sp>
                  <p:nvSpPr>
                    <p:cNvPr id="224324" name="Line 68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672" y="1920"/>
                      <a:ext cx="0" cy="144"/>
                    </a:xfrm>
                    <a:prstGeom prst="line">
                      <a:avLst/>
                    </a:prstGeom>
                    <a:noFill/>
                    <a:ln w="19050">
                      <a:solidFill>
                        <a:srgbClr val="D3A600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 xmlns="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 xmlns="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 b="0" i="0" dirty="0">
                        <a:latin typeface="Arial"/>
                        <a:cs typeface="Arial"/>
                      </a:endParaRPr>
                    </a:p>
                  </p:txBody>
                </p:sp>
                <p:sp>
                  <p:nvSpPr>
                    <p:cNvPr id="224325" name="Line 69"/>
                    <p:cNvSpPr>
                      <a:spLocks noChangeShapeType="1"/>
                    </p:cNvSpPr>
                    <p:nvPr/>
                  </p:nvSpPr>
                  <p:spPr bwMode="auto">
                    <a:xfrm rot="5400000">
                      <a:off x="745" y="1848"/>
                      <a:ext cx="0" cy="144"/>
                    </a:xfrm>
                    <a:prstGeom prst="line">
                      <a:avLst/>
                    </a:prstGeom>
                    <a:noFill/>
                    <a:ln w="19050">
                      <a:solidFill>
                        <a:srgbClr val="D3A600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 xmlns="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 xmlns="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 b="0" i="0" dirty="0">
                        <a:latin typeface="Arial"/>
                        <a:cs typeface="Arial"/>
                      </a:endParaRPr>
                    </a:p>
                  </p:txBody>
                </p:sp>
              </p:grpSp>
            </p:grpSp>
            <p:grpSp>
              <p:nvGrpSpPr>
                <p:cNvPr id="36995" name="Group 70"/>
                <p:cNvGrpSpPr>
                  <a:grpSpLocks/>
                </p:cNvGrpSpPr>
                <p:nvPr/>
              </p:nvGrpSpPr>
              <p:grpSpPr bwMode="auto">
                <a:xfrm>
                  <a:off x="964" y="1486"/>
                  <a:ext cx="291" cy="288"/>
                  <a:chOff x="672" y="1776"/>
                  <a:chExt cx="291" cy="288"/>
                </a:xfrm>
              </p:grpSpPr>
              <p:grpSp>
                <p:nvGrpSpPr>
                  <p:cNvPr id="36996" name="Group 71"/>
                  <p:cNvGrpSpPr>
                    <a:grpSpLocks/>
                  </p:cNvGrpSpPr>
                  <p:nvPr/>
                </p:nvGrpSpPr>
                <p:grpSpPr bwMode="auto">
                  <a:xfrm>
                    <a:off x="672" y="1920"/>
                    <a:ext cx="145" cy="144"/>
                    <a:chOff x="672" y="1920"/>
                    <a:chExt cx="145" cy="144"/>
                  </a:xfrm>
                </p:grpSpPr>
                <p:sp>
                  <p:nvSpPr>
                    <p:cNvPr id="224328" name="Line 72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672" y="1920"/>
                      <a:ext cx="0" cy="144"/>
                    </a:xfrm>
                    <a:prstGeom prst="line">
                      <a:avLst/>
                    </a:prstGeom>
                    <a:noFill/>
                    <a:ln w="19050">
                      <a:solidFill>
                        <a:srgbClr val="D3A600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 xmlns="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 xmlns="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 b="0" i="0" dirty="0">
                        <a:latin typeface="Arial"/>
                        <a:cs typeface="Arial"/>
                      </a:endParaRPr>
                    </a:p>
                  </p:txBody>
                </p:sp>
                <p:sp>
                  <p:nvSpPr>
                    <p:cNvPr id="224329" name="Line 73"/>
                    <p:cNvSpPr>
                      <a:spLocks noChangeShapeType="1"/>
                    </p:cNvSpPr>
                    <p:nvPr/>
                  </p:nvSpPr>
                  <p:spPr bwMode="auto">
                    <a:xfrm rot="5400000">
                      <a:off x="745" y="1848"/>
                      <a:ext cx="0" cy="144"/>
                    </a:xfrm>
                    <a:prstGeom prst="line">
                      <a:avLst/>
                    </a:prstGeom>
                    <a:noFill/>
                    <a:ln w="19050">
                      <a:solidFill>
                        <a:srgbClr val="D3A600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 xmlns="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 xmlns="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 b="0" i="0" dirty="0">
                        <a:latin typeface="Arial"/>
                        <a:cs typeface="Arial"/>
                      </a:endParaRPr>
                    </a:p>
                  </p:txBody>
                </p:sp>
              </p:grpSp>
              <p:grpSp>
                <p:nvGrpSpPr>
                  <p:cNvPr id="36997" name="Group 74"/>
                  <p:cNvGrpSpPr>
                    <a:grpSpLocks/>
                  </p:cNvGrpSpPr>
                  <p:nvPr/>
                </p:nvGrpSpPr>
                <p:grpSpPr bwMode="auto">
                  <a:xfrm>
                    <a:off x="818" y="1776"/>
                    <a:ext cx="145" cy="144"/>
                    <a:chOff x="672" y="1920"/>
                    <a:chExt cx="145" cy="144"/>
                  </a:xfrm>
                </p:grpSpPr>
                <p:sp>
                  <p:nvSpPr>
                    <p:cNvPr id="224331" name="Line 75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672" y="1920"/>
                      <a:ext cx="0" cy="144"/>
                    </a:xfrm>
                    <a:prstGeom prst="line">
                      <a:avLst/>
                    </a:prstGeom>
                    <a:noFill/>
                    <a:ln w="19050">
                      <a:solidFill>
                        <a:srgbClr val="D3A600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 xmlns="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 xmlns="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 b="0" i="0" dirty="0">
                        <a:latin typeface="Arial"/>
                        <a:cs typeface="Arial"/>
                      </a:endParaRPr>
                    </a:p>
                  </p:txBody>
                </p:sp>
                <p:sp>
                  <p:nvSpPr>
                    <p:cNvPr id="224332" name="Line 76"/>
                    <p:cNvSpPr>
                      <a:spLocks noChangeShapeType="1"/>
                    </p:cNvSpPr>
                    <p:nvPr/>
                  </p:nvSpPr>
                  <p:spPr bwMode="auto">
                    <a:xfrm rot="5400000">
                      <a:off x="745" y="1848"/>
                      <a:ext cx="0" cy="144"/>
                    </a:xfrm>
                    <a:prstGeom prst="line">
                      <a:avLst/>
                    </a:prstGeom>
                    <a:noFill/>
                    <a:ln w="19050">
                      <a:solidFill>
                        <a:srgbClr val="D3A600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 xmlns="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 xmlns="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 b="0" i="0" dirty="0">
                        <a:latin typeface="Arial"/>
                        <a:cs typeface="Arial"/>
                      </a:endParaRPr>
                    </a:p>
                  </p:txBody>
                </p:sp>
              </p:grpSp>
            </p:grpSp>
          </p:grpSp>
          <p:grpSp>
            <p:nvGrpSpPr>
              <p:cNvPr id="36984" name="Group 77"/>
              <p:cNvGrpSpPr>
                <a:grpSpLocks/>
              </p:cNvGrpSpPr>
              <p:nvPr/>
            </p:nvGrpSpPr>
            <p:grpSpPr bwMode="auto">
              <a:xfrm>
                <a:off x="1259" y="1217"/>
                <a:ext cx="291" cy="288"/>
                <a:chOff x="672" y="1776"/>
                <a:chExt cx="291" cy="288"/>
              </a:xfrm>
            </p:grpSpPr>
            <p:grpSp>
              <p:nvGrpSpPr>
                <p:cNvPr id="36988" name="Group 78"/>
                <p:cNvGrpSpPr>
                  <a:grpSpLocks/>
                </p:cNvGrpSpPr>
                <p:nvPr/>
              </p:nvGrpSpPr>
              <p:grpSpPr bwMode="auto">
                <a:xfrm>
                  <a:off x="672" y="1920"/>
                  <a:ext cx="145" cy="144"/>
                  <a:chOff x="672" y="1920"/>
                  <a:chExt cx="145" cy="144"/>
                </a:xfrm>
              </p:grpSpPr>
              <p:sp>
                <p:nvSpPr>
                  <p:cNvPr id="224335" name="Line 79"/>
                  <p:cNvSpPr>
                    <a:spLocks noChangeShapeType="1"/>
                  </p:cNvSpPr>
                  <p:nvPr/>
                </p:nvSpPr>
                <p:spPr bwMode="auto">
                  <a:xfrm>
                    <a:off x="672" y="1920"/>
                    <a:ext cx="0" cy="144"/>
                  </a:xfrm>
                  <a:prstGeom prst="line">
                    <a:avLst/>
                  </a:prstGeom>
                  <a:noFill/>
                  <a:ln w="19050">
                    <a:solidFill>
                      <a:srgbClr val="D3A6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 b="0" i="0" dirty="0">
                      <a:latin typeface="Arial"/>
                      <a:cs typeface="Arial"/>
                    </a:endParaRPr>
                  </a:p>
                </p:txBody>
              </p:sp>
              <p:sp>
                <p:nvSpPr>
                  <p:cNvPr id="224336" name="Line 80"/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745" y="1848"/>
                    <a:ext cx="0" cy="144"/>
                  </a:xfrm>
                  <a:prstGeom prst="line">
                    <a:avLst/>
                  </a:prstGeom>
                  <a:noFill/>
                  <a:ln w="19050">
                    <a:solidFill>
                      <a:srgbClr val="D3A6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 b="0" i="0" dirty="0">
                      <a:latin typeface="Arial"/>
                      <a:cs typeface="Arial"/>
                    </a:endParaRPr>
                  </a:p>
                </p:txBody>
              </p:sp>
            </p:grpSp>
            <p:grpSp>
              <p:nvGrpSpPr>
                <p:cNvPr id="36989" name="Group 81"/>
                <p:cNvGrpSpPr>
                  <a:grpSpLocks/>
                </p:cNvGrpSpPr>
                <p:nvPr/>
              </p:nvGrpSpPr>
              <p:grpSpPr bwMode="auto">
                <a:xfrm>
                  <a:off x="818" y="1776"/>
                  <a:ext cx="145" cy="144"/>
                  <a:chOff x="672" y="1920"/>
                  <a:chExt cx="145" cy="144"/>
                </a:xfrm>
              </p:grpSpPr>
              <p:sp>
                <p:nvSpPr>
                  <p:cNvPr id="224338" name="Line 82"/>
                  <p:cNvSpPr>
                    <a:spLocks noChangeShapeType="1"/>
                  </p:cNvSpPr>
                  <p:nvPr/>
                </p:nvSpPr>
                <p:spPr bwMode="auto">
                  <a:xfrm>
                    <a:off x="672" y="1920"/>
                    <a:ext cx="0" cy="144"/>
                  </a:xfrm>
                  <a:prstGeom prst="line">
                    <a:avLst/>
                  </a:prstGeom>
                  <a:noFill/>
                  <a:ln w="19050">
                    <a:solidFill>
                      <a:srgbClr val="D3A6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 b="0" i="0" dirty="0">
                      <a:latin typeface="Arial"/>
                      <a:cs typeface="Arial"/>
                    </a:endParaRPr>
                  </a:p>
                </p:txBody>
              </p:sp>
              <p:sp>
                <p:nvSpPr>
                  <p:cNvPr id="224339" name="Line 83"/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745" y="1848"/>
                    <a:ext cx="0" cy="144"/>
                  </a:xfrm>
                  <a:prstGeom prst="line">
                    <a:avLst/>
                  </a:prstGeom>
                  <a:noFill/>
                  <a:ln w="19050">
                    <a:solidFill>
                      <a:srgbClr val="D3A6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 b="0" i="0" dirty="0">
                      <a:latin typeface="Arial"/>
                      <a:cs typeface="Arial"/>
                    </a:endParaRPr>
                  </a:p>
                </p:txBody>
              </p:sp>
            </p:grpSp>
          </p:grpSp>
          <p:grpSp>
            <p:nvGrpSpPr>
              <p:cNvPr id="36985" name="Group 84"/>
              <p:cNvGrpSpPr>
                <a:grpSpLocks/>
              </p:cNvGrpSpPr>
              <p:nvPr/>
            </p:nvGrpSpPr>
            <p:grpSpPr bwMode="auto">
              <a:xfrm>
                <a:off x="1551" y="1071"/>
                <a:ext cx="145" cy="144"/>
                <a:chOff x="672" y="1920"/>
                <a:chExt cx="145" cy="144"/>
              </a:xfrm>
            </p:grpSpPr>
            <p:sp>
              <p:nvSpPr>
                <p:cNvPr id="224341" name="Line 85"/>
                <p:cNvSpPr>
                  <a:spLocks noChangeShapeType="1"/>
                </p:cNvSpPr>
                <p:nvPr/>
              </p:nvSpPr>
              <p:spPr bwMode="auto">
                <a:xfrm>
                  <a:off x="672" y="1920"/>
                  <a:ext cx="0" cy="144"/>
                </a:xfrm>
                <a:prstGeom prst="line">
                  <a:avLst/>
                </a:prstGeom>
                <a:noFill/>
                <a:ln w="19050">
                  <a:solidFill>
                    <a:srgbClr val="D3A6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b="0" i="0" dirty="0">
                    <a:latin typeface="Arial"/>
                    <a:cs typeface="Arial"/>
                  </a:endParaRPr>
                </a:p>
              </p:txBody>
            </p:sp>
            <p:sp>
              <p:nvSpPr>
                <p:cNvPr id="224342" name="Line 86"/>
                <p:cNvSpPr>
                  <a:spLocks noChangeShapeType="1"/>
                </p:cNvSpPr>
                <p:nvPr/>
              </p:nvSpPr>
              <p:spPr bwMode="auto">
                <a:xfrm rot="5400000">
                  <a:off x="745" y="1848"/>
                  <a:ext cx="0" cy="144"/>
                </a:xfrm>
                <a:prstGeom prst="line">
                  <a:avLst/>
                </a:prstGeom>
                <a:noFill/>
                <a:ln w="19050">
                  <a:solidFill>
                    <a:srgbClr val="D3A6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b="0" i="0" dirty="0">
                    <a:latin typeface="Arial"/>
                    <a:cs typeface="Arial"/>
                  </a:endParaRPr>
                </a:p>
              </p:txBody>
            </p:sp>
          </p:grpSp>
        </p:grpSp>
        <p:grpSp>
          <p:nvGrpSpPr>
            <p:cNvPr id="36968" name="Group 87"/>
            <p:cNvGrpSpPr>
              <a:grpSpLocks/>
            </p:cNvGrpSpPr>
            <p:nvPr/>
          </p:nvGrpSpPr>
          <p:grpSpPr bwMode="auto">
            <a:xfrm>
              <a:off x="1673" y="1147"/>
              <a:ext cx="583" cy="578"/>
              <a:chOff x="672" y="1486"/>
              <a:chExt cx="583" cy="578"/>
            </a:xfrm>
          </p:grpSpPr>
          <p:grpSp>
            <p:nvGrpSpPr>
              <p:cNvPr id="36969" name="Group 88"/>
              <p:cNvGrpSpPr>
                <a:grpSpLocks/>
              </p:cNvGrpSpPr>
              <p:nvPr/>
            </p:nvGrpSpPr>
            <p:grpSpPr bwMode="auto">
              <a:xfrm>
                <a:off x="672" y="1776"/>
                <a:ext cx="291" cy="288"/>
                <a:chOff x="672" y="1776"/>
                <a:chExt cx="291" cy="288"/>
              </a:xfrm>
            </p:grpSpPr>
            <p:grpSp>
              <p:nvGrpSpPr>
                <p:cNvPr id="36977" name="Group 89"/>
                <p:cNvGrpSpPr>
                  <a:grpSpLocks/>
                </p:cNvGrpSpPr>
                <p:nvPr/>
              </p:nvGrpSpPr>
              <p:grpSpPr bwMode="auto">
                <a:xfrm>
                  <a:off x="672" y="1920"/>
                  <a:ext cx="145" cy="144"/>
                  <a:chOff x="672" y="1920"/>
                  <a:chExt cx="145" cy="144"/>
                </a:xfrm>
              </p:grpSpPr>
              <p:sp>
                <p:nvSpPr>
                  <p:cNvPr id="224346" name="Line 90"/>
                  <p:cNvSpPr>
                    <a:spLocks noChangeShapeType="1"/>
                  </p:cNvSpPr>
                  <p:nvPr/>
                </p:nvSpPr>
                <p:spPr bwMode="auto">
                  <a:xfrm>
                    <a:off x="672" y="1920"/>
                    <a:ext cx="0" cy="144"/>
                  </a:xfrm>
                  <a:prstGeom prst="line">
                    <a:avLst/>
                  </a:prstGeom>
                  <a:noFill/>
                  <a:ln w="19050">
                    <a:solidFill>
                      <a:srgbClr val="D3A6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 b="0" i="0" dirty="0">
                      <a:latin typeface="Arial"/>
                      <a:cs typeface="Arial"/>
                    </a:endParaRPr>
                  </a:p>
                </p:txBody>
              </p:sp>
              <p:sp>
                <p:nvSpPr>
                  <p:cNvPr id="224347" name="Line 91"/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745" y="1848"/>
                    <a:ext cx="0" cy="144"/>
                  </a:xfrm>
                  <a:prstGeom prst="line">
                    <a:avLst/>
                  </a:prstGeom>
                  <a:noFill/>
                  <a:ln w="19050">
                    <a:solidFill>
                      <a:srgbClr val="D3A6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 b="0" i="0" dirty="0">
                      <a:latin typeface="Arial"/>
                      <a:cs typeface="Arial"/>
                    </a:endParaRPr>
                  </a:p>
                </p:txBody>
              </p:sp>
            </p:grpSp>
            <p:grpSp>
              <p:nvGrpSpPr>
                <p:cNvPr id="36978" name="Group 92"/>
                <p:cNvGrpSpPr>
                  <a:grpSpLocks/>
                </p:cNvGrpSpPr>
                <p:nvPr/>
              </p:nvGrpSpPr>
              <p:grpSpPr bwMode="auto">
                <a:xfrm>
                  <a:off x="818" y="1776"/>
                  <a:ext cx="145" cy="144"/>
                  <a:chOff x="672" y="1920"/>
                  <a:chExt cx="145" cy="144"/>
                </a:xfrm>
              </p:grpSpPr>
              <p:sp>
                <p:nvSpPr>
                  <p:cNvPr id="224349" name="Line 93"/>
                  <p:cNvSpPr>
                    <a:spLocks noChangeShapeType="1"/>
                  </p:cNvSpPr>
                  <p:nvPr/>
                </p:nvSpPr>
                <p:spPr bwMode="auto">
                  <a:xfrm>
                    <a:off x="672" y="1920"/>
                    <a:ext cx="0" cy="144"/>
                  </a:xfrm>
                  <a:prstGeom prst="line">
                    <a:avLst/>
                  </a:prstGeom>
                  <a:noFill/>
                  <a:ln w="19050">
                    <a:solidFill>
                      <a:srgbClr val="D3A6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 b="0" i="0" dirty="0">
                      <a:latin typeface="Arial"/>
                      <a:cs typeface="Arial"/>
                    </a:endParaRPr>
                  </a:p>
                </p:txBody>
              </p:sp>
              <p:sp>
                <p:nvSpPr>
                  <p:cNvPr id="224350" name="Line 94"/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745" y="1848"/>
                    <a:ext cx="0" cy="144"/>
                  </a:xfrm>
                  <a:prstGeom prst="line">
                    <a:avLst/>
                  </a:prstGeom>
                  <a:noFill/>
                  <a:ln w="19050">
                    <a:solidFill>
                      <a:srgbClr val="D3A6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 b="0" i="0" dirty="0">
                      <a:latin typeface="Arial"/>
                      <a:cs typeface="Arial"/>
                    </a:endParaRPr>
                  </a:p>
                </p:txBody>
              </p:sp>
            </p:grpSp>
          </p:grpSp>
          <p:grpSp>
            <p:nvGrpSpPr>
              <p:cNvPr id="36970" name="Group 95"/>
              <p:cNvGrpSpPr>
                <a:grpSpLocks/>
              </p:cNvGrpSpPr>
              <p:nvPr/>
            </p:nvGrpSpPr>
            <p:grpSpPr bwMode="auto">
              <a:xfrm>
                <a:off x="964" y="1486"/>
                <a:ext cx="291" cy="288"/>
                <a:chOff x="672" y="1776"/>
                <a:chExt cx="291" cy="288"/>
              </a:xfrm>
            </p:grpSpPr>
            <p:grpSp>
              <p:nvGrpSpPr>
                <p:cNvPr id="36971" name="Group 96"/>
                <p:cNvGrpSpPr>
                  <a:grpSpLocks/>
                </p:cNvGrpSpPr>
                <p:nvPr/>
              </p:nvGrpSpPr>
              <p:grpSpPr bwMode="auto">
                <a:xfrm>
                  <a:off x="672" y="1920"/>
                  <a:ext cx="145" cy="144"/>
                  <a:chOff x="672" y="1920"/>
                  <a:chExt cx="145" cy="144"/>
                </a:xfrm>
              </p:grpSpPr>
              <p:sp>
                <p:nvSpPr>
                  <p:cNvPr id="224353" name="Line 97"/>
                  <p:cNvSpPr>
                    <a:spLocks noChangeShapeType="1"/>
                  </p:cNvSpPr>
                  <p:nvPr/>
                </p:nvSpPr>
                <p:spPr bwMode="auto">
                  <a:xfrm>
                    <a:off x="672" y="1920"/>
                    <a:ext cx="0" cy="144"/>
                  </a:xfrm>
                  <a:prstGeom prst="line">
                    <a:avLst/>
                  </a:prstGeom>
                  <a:noFill/>
                  <a:ln w="19050">
                    <a:solidFill>
                      <a:srgbClr val="D3A6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 b="0" i="0" dirty="0">
                      <a:latin typeface="Arial"/>
                      <a:cs typeface="Arial"/>
                    </a:endParaRPr>
                  </a:p>
                </p:txBody>
              </p:sp>
              <p:sp>
                <p:nvSpPr>
                  <p:cNvPr id="224354" name="Line 98"/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745" y="1848"/>
                    <a:ext cx="0" cy="144"/>
                  </a:xfrm>
                  <a:prstGeom prst="line">
                    <a:avLst/>
                  </a:prstGeom>
                  <a:noFill/>
                  <a:ln w="19050">
                    <a:solidFill>
                      <a:srgbClr val="D3A6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 b="0" i="0" dirty="0">
                      <a:latin typeface="Arial"/>
                      <a:cs typeface="Arial"/>
                    </a:endParaRPr>
                  </a:p>
                </p:txBody>
              </p:sp>
            </p:grpSp>
            <p:grpSp>
              <p:nvGrpSpPr>
                <p:cNvPr id="36972" name="Group 99"/>
                <p:cNvGrpSpPr>
                  <a:grpSpLocks/>
                </p:cNvGrpSpPr>
                <p:nvPr/>
              </p:nvGrpSpPr>
              <p:grpSpPr bwMode="auto">
                <a:xfrm>
                  <a:off x="818" y="1776"/>
                  <a:ext cx="145" cy="144"/>
                  <a:chOff x="672" y="1920"/>
                  <a:chExt cx="145" cy="144"/>
                </a:xfrm>
              </p:grpSpPr>
              <p:sp>
                <p:nvSpPr>
                  <p:cNvPr id="224356" name="Line 100"/>
                  <p:cNvSpPr>
                    <a:spLocks noChangeShapeType="1"/>
                  </p:cNvSpPr>
                  <p:nvPr/>
                </p:nvSpPr>
                <p:spPr bwMode="auto">
                  <a:xfrm>
                    <a:off x="672" y="1920"/>
                    <a:ext cx="0" cy="144"/>
                  </a:xfrm>
                  <a:prstGeom prst="line">
                    <a:avLst/>
                  </a:prstGeom>
                  <a:noFill/>
                  <a:ln w="19050">
                    <a:solidFill>
                      <a:srgbClr val="D3A6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 b="0" i="0" dirty="0">
                      <a:latin typeface="Arial"/>
                      <a:cs typeface="Arial"/>
                    </a:endParaRPr>
                  </a:p>
                </p:txBody>
              </p:sp>
              <p:sp>
                <p:nvSpPr>
                  <p:cNvPr id="224357" name="Line 101"/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745" y="1848"/>
                    <a:ext cx="0" cy="144"/>
                  </a:xfrm>
                  <a:prstGeom prst="line">
                    <a:avLst/>
                  </a:prstGeom>
                  <a:noFill/>
                  <a:ln w="19050">
                    <a:solidFill>
                      <a:srgbClr val="D3A6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 b="0" i="0" dirty="0">
                      <a:latin typeface="Arial"/>
                      <a:cs typeface="Arial"/>
                    </a:endParaRPr>
                  </a:p>
                </p:txBody>
              </p:sp>
            </p:grpSp>
          </p:grpSp>
        </p:grpSp>
      </p:grpSp>
      <p:sp>
        <p:nvSpPr>
          <p:cNvPr id="224406" name="Text Box 150"/>
          <p:cNvSpPr txBox="1">
            <a:spLocks noChangeArrowheads="1"/>
          </p:cNvSpPr>
          <p:nvPr/>
        </p:nvSpPr>
        <p:spPr bwMode="auto">
          <a:xfrm rot="-5433387">
            <a:off x="-412750" y="2638426"/>
            <a:ext cx="1957387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i="0" dirty="0">
                <a:latin typeface="Arial"/>
                <a:cs typeface="Arial"/>
              </a:rPr>
              <a:t>Cumulative data</a:t>
            </a:r>
          </a:p>
        </p:txBody>
      </p:sp>
      <p:sp>
        <p:nvSpPr>
          <p:cNvPr id="224410" name="Text Box 154"/>
          <p:cNvSpPr txBox="1">
            <a:spLocks noChangeArrowheads="1"/>
          </p:cNvSpPr>
          <p:nvPr/>
        </p:nvSpPr>
        <p:spPr bwMode="auto">
          <a:xfrm>
            <a:off x="8099425" y="4356100"/>
            <a:ext cx="620713" cy="369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i="0" dirty="0">
                <a:latin typeface="Arial"/>
                <a:cs typeface="Arial"/>
              </a:rPr>
              <a:t>time</a:t>
            </a:r>
          </a:p>
        </p:txBody>
      </p:sp>
      <p:grpSp>
        <p:nvGrpSpPr>
          <p:cNvPr id="224457" name="Group 201"/>
          <p:cNvGrpSpPr>
            <a:grpSpLocks/>
          </p:cNvGrpSpPr>
          <p:nvPr/>
        </p:nvGrpSpPr>
        <p:grpSpPr bwMode="auto">
          <a:xfrm>
            <a:off x="2495550" y="1835150"/>
            <a:ext cx="3500438" cy="2520950"/>
            <a:chOff x="1572" y="1156"/>
            <a:chExt cx="2205" cy="1588"/>
          </a:xfrm>
        </p:grpSpPr>
        <p:grpSp>
          <p:nvGrpSpPr>
            <p:cNvPr id="36927" name="Group 198"/>
            <p:cNvGrpSpPr>
              <a:grpSpLocks/>
            </p:cNvGrpSpPr>
            <p:nvPr/>
          </p:nvGrpSpPr>
          <p:grpSpPr bwMode="auto">
            <a:xfrm>
              <a:off x="1938" y="1156"/>
              <a:ext cx="1839" cy="1588"/>
              <a:chOff x="1938" y="1156"/>
              <a:chExt cx="1839" cy="1588"/>
            </a:xfrm>
          </p:grpSpPr>
          <p:grpSp>
            <p:nvGrpSpPr>
              <p:cNvPr id="36931" name="Group 106"/>
              <p:cNvGrpSpPr>
                <a:grpSpLocks/>
              </p:cNvGrpSpPr>
              <p:nvPr/>
            </p:nvGrpSpPr>
            <p:grpSpPr bwMode="auto">
              <a:xfrm>
                <a:off x="1938" y="2600"/>
                <a:ext cx="319" cy="144"/>
                <a:chOff x="672" y="1920"/>
                <a:chExt cx="145" cy="144"/>
              </a:xfrm>
            </p:grpSpPr>
            <p:sp>
              <p:nvSpPr>
                <p:cNvPr id="224363" name="Line 107"/>
                <p:cNvSpPr>
                  <a:spLocks noChangeShapeType="1"/>
                </p:cNvSpPr>
                <p:nvPr/>
              </p:nvSpPr>
              <p:spPr bwMode="auto">
                <a:xfrm>
                  <a:off x="672" y="1920"/>
                  <a:ext cx="0" cy="144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b="0" i="0" dirty="0">
                    <a:latin typeface="Arial"/>
                    <a:cs typeface="Arial"/>
                  </a:endParaRPr>
                </a:p>
              </p:txBody>
            </p:sp>
            <p:sp>
              <p:nvSpPr>
                <p:cNvPr id="224364" name="Line 108"/>
                <p:cNvSpPr>
                  <a:spLocks noChangeShapeType="1"/>
                </p:cNvSpPr>
                <p:nvPr/>
              </p:nvSpPr>
              <p:spPr bwMode="auto">
                <a:xfrm rot="5400000">
                  <a:off x="745" y="1848"/>
                  <a:ext cx="0" cy="144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b="0" i="0" dirty="0">
                    <a:latin typeface="Arial"/>
                    <a:cs typeface="Arial"/>
                  </a:endParaRPr>
                </a:p>
              </p:txBody>
            </p:sp>
          </p:grpSp>
          <p:grpSp>
            <p:nvGrpSpPr>
              <p:cNvPr id="36932" name="Group 109"/>
              <p:cNvGrpSpPr>
                <a:grpSpLocks/>
              </p:cNvGrpSpPr>
              <p:nvPr/>
            </p:nvGrpSpPr>
            <p:grpSpPr bwMode="auto">
              <a:xfrm>
                <a:off x="2252" y="2456"/>
                <a:ext cx="73" cy="144"/>
                <a:chOff x="672" y="1920"/>
                <a:chExt cx="145" cy="144"/>
              </a:xfrm>
            </p:grpSpPr>
            <p:sp>
              <p:nvSpPr>
                <p:cNvPr id="224366" name="Line 110"/>
                <p:cNvSpPr>
                  <a:spLocks noChangeShapeType="1"/>
                </p:cNvSpPr>
                <p:nvPr/>
              </p:nvSpPr>
              <p:spPr bwMode="auto">
                <a:xfrm>
                  <a:off x="672" y="1920"/>
                  <a:ext cx="0" cy="144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b="0" i="0" dirty="0">
                    <a:latin typeface="Arial"/>
                    <a:cs typeface="Arial"/>
                  </a:endParaRPr>
                </a:p>
              </p:txBody>
            </p:sp>
            <p:sp>
              <p:nvSpPr>
                <p:cNvPr id="224367" name="Line 111"/>
                <p:cNvSpPr>
                  <a:spLocks noChangeShapeType="1"/>
                </p:cNvSpPr>
                <p:nvPr/>
              </p:nvSpPr>
              <p:spPr bwMode="auto">
                <a:xfrm rot="5400000">
                  <a:off x="745" y="1849"/>
                  <a:ext cx="0" cy="141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b="0" i="0" dirty="0">
                    <a:latin typeface="Arial"/>
                    <a:cs typeface="Arial"/>
                  </a:endParaRPr>
                </a:p>
              </p:txBody>
            </p:sp>
          </p:grpSp>
          <p:grpSp>
            <p:nvGrpSpPr>
              <p:cNvPr id="36933" name="Group 112"/>
              <p:cNvGrpSpPr>
                <a:grpSpLocks/>
              </p:cNvGrpSpPr>
              <p:nvPr/>
            </p:nvGrpSpPr>
            <p:grpSpPr bwMode="auto">
              <a:xfrm>
                <a:off x="2317" y="2169"/>
                <a:ext cx="126" cy="288"/>
                <a:chOff x="672" y="1776"/>
                <a:chExt cx="291" cy="288"/>
              </a:xfrm>
            </p:grpSpPr>
            <p:grpSp>
              <p:nvGrpSpPr>
                <p:cNvPr id="36957" name="Group 113"/>
                <p:cNvGrpSpPr>
                  <a:grpSpLocks/>
                </p:cNvGrpSpPr>
                <p:nvPr/>
              </p:nvGrpSpPr>
              <p:grpSpPr bwMode="auto">
                <a:xfrm>
                  <a:off x="672" y="1920"/>
                  <a:ext cx="145" cy="144"/>
                  <a:chOff x="672" y="1920"/>
                  <a:chExt cx="145" cy="144"/>
                </a:xfrm>
              </p:grpSpPr>
              <p:sp>
                <p:nvSpPr>
                  <p:cNvPr id="224370" name="Line 114"/>
                  <p:cNvSpPr>
                    <a:spLocks noChangeShapeType="1"/>
                  </p:cNvSpPr>
                  <p:nvPr/>
                </p:nvSpPr>
                <p:spPr bwMode="auto">
                  <a:xfrm>
                    <a:off x="672" y="1920"/>
                    <a:ext cx="0" cy="144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 b="0" i="0" dirty="0">
                      <a:latin typeface="Arial"/>
                      <a:cs typeface="Arial"/>
                    </a:endParaRPr>
                  </a:p>
                </p:txBody>
              </p:sp>
              <p:sp>
                <p:nvSpPr>
                  <p:cNvPr id="224371" name="Line 115"/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745" y="1847"/>
                    <a:ext cx="0" cy="145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 b="0" i="0" dirty="0">
                      <a:latin typeface="Arial"/>
                      <a:cs typeface="Arial"/>
                    </a:endParaRPr>
                  </a:p>
                </p:txBody>
              </p:sp>
            </p:grpSp>
            <p:grpSp>
              <p:nvGrpSpPr>
                <p:cNvPr id="36958" name="Group 116"/>
                <p:cNvGrpSpPr>
                  <a:grpSpLocks/>
                </p:cNvGrpSpPr>
                <p:nvPr/>
              </p:nvGrpSpPr>
              <p:grpSpPr bwMode="auto">
                <a:xfrm>
                  <a:off x="818" y="1776"/>
                  <a:ext cx="145" cy="144"/>
                  <a:chOff x="672" y="1920"/>
                  <a:chExt cx="145" cy="144"/>
                </a:xfrm>
              </p:grpSpPr>
              <p:sp>
                <p:nvSpPr>
                  <p:cNvPr id="224373" name="Line 117"/>
                  <p:cNvSpPr>
                    <a:spLocks noChangeShapeType="1"/>
                  </p:cNvSpPr>
                  <p:nvPr/>
                </p:nvSpPr>
                <p:spPr bwMode="auto">
                  <a:xfrm>
                    <a:off x="671" y="1920"/>
                    <a:ext cx="0" cy="144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 b="0" i="0" dirty="0">
                      <a:latin typeface="Arial"/>
                      <a:cs typeface="Arial"/>
                    </a:endParaRPr>
                  </a:p>
                </p:txBody>
              </p:sp>
              <p:sp>
                <p:nvSpPr>
                  <p:cNvPr id="224374" name="Line 118"/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744" y="1847"/>
                    <a:ext cx="0" cy="146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 b="0" i="0" dirty="0">
                      <a:latin typeface="Arial"/>
                      <a:cs typeface="Arial"/>
                    </a:endParaRPr>
                  </a:p>
                </p:txBody>
              </p:sp>
            </p:grpSp>
          </p:grpSp>
          <p:grpSp>
            <p:nvGrpSpPr>
              <p:cNvPr id="36934" name="Group 119"/>
              <p:cNvGrpSpPr>
                <a:grpSpLocks/>
              </p:cNvGrpSpPr>
              <p:nvPr/>
            </p:nvGrpSpPr>
            <p:grpSpPr bwMode="auto">
              <a:xfrm>
                <a:off x="2441" y="1877"/>
                <a:ext cx="609" cy="288"/>
                <a:chOff x="672" y="1776"/>
                <a:chExt cx="291" cy="288"/>
              </a:xfrm>
            </p:grpSpPr>
            <p:grpSp>
              <p:nvGrpSpPr>
                <p:cNvPr id="36951" name="Group 120"/>
                <p:cNvGrpSpPr>
                  <a:grpSpLocks/>
                </p:cNvGrpSpPr>
                <p:nvPr/>
              </p:nvGrpSpPr>
              <p:grpSpPr bwMode="auto">
                <a:xfrm>
                  <a:off x="672" y="1920"/>
                  <a:ext cx="145" cy="144"/>
                  <a:chOff x="672" y="1920"/>
                  <a:chExt cx="145" cy="144"/>
                </a:xfrm>
              </p:grpSpPr>
              <p:sp>
                <p:nvSpPr>
                  <p:cNvPr id="224377" name="Line 121"/>
                  <p:cNvSpPr>
                    <a:spLocks noChangeShapeType="1"/>
                  </p:cNvSpPr>
                  <p:nvPr/>
                </p:nvSpPr>
                <p:spPr bwMode="auto">
                  <a:xfrm>
                    <a:off x="672" y="1920"/>
                    <a:ext cx="0" cy="144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 b="0" i="0" dirty="0">
                      <a:latin typeface="Arial"/>
                      <a:cs typeface="Arial"/>
                    </a:endParaRPr>
                  </a:p>
                </p:txBody>
              </p:sp>
              <p:sp>
                <p:nvSpPr>
                  <p:cNvPr id="224378" name="Line 122"/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745" y="1848"/>
                    <a:ext cx="0" cy="144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 b="0" i="0" dirty="0">
                      <a:latin typeface="Arial"/>
                      <a:cs typeface="Arial"/>
                    </a:endParaRPr>
                  </a:p>
                </p:txBody>
              </p:sp>
            </p:grpSp>
            <p:grpSp>
              <p:nvGrpSpPr>
                <p:cNvPr id="36952" name="Group 123"/>
                <p:cNvGrpSpPr>
                  <a:grpSpLocks/>
                </p:cNvGrpSpPr>
                <p:nvPr/>
              </p:nvGrpSpPr>
              <p:grpSpPr bwMode="auto">
                <a:xfrm>
                  <a:off x="818" y="1776"/>
                  <a:ext cx="145" cy="144"/>
                  <a:chOff x="672" y="1920"/>
                  <a:chExt cx="145" cy="144"/>
                </a:xfrm>
              </p:grpSpPr>
              <p:sp>
                <p:nvSpPr>
                  <p:cNvPr id="224380" name="Line 124"/>
                  <p:cNvSpPr>
                    <a:spLocks noChangeShapeType="1"/>
                  </p:cNvSpPr>
                  <p:nvPr/>
                </p:nvSpPr>
                <p:spPr bwMode="auto">
                  <a:xfrm>
                    <a:off x="672" y="1920"/>
                    <a:ext cx="0" cy="144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 b="0" i="0" dirty="0">
                      <a:latin typeface="Arial"/>
                      <a:cs typeface="Arial"/>
                    </a:endParaRPr>
                  </a:p>
                </p:txBody>
              </p:sp>
              <p:sp>
                <p:nvSpPr>
                  <p:cNvPr id="224381" name="Line 125"/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745" y="1848"/>
                    <a:ext cx="0" cy="144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 b="0" i="0" dirty="0">
                      <a:latin typeface="Arial"/>
                      <a:cs typeface="Arial"/>
                    </a:endParaRPr>
                  </a:p>
                </p:txBody>
              </p:sp>
            </p:grpSp>
          </p:grpSp>
          <p:grpSp>
            <p:nvGrpSpPr>
              <p:cNvPr id="36935" name="Group 126"/>
              <p:cNvGrpSpPr>
                <a:grpSpLocks/>
              </p:cNvGrpSpPr>
              <p:nvPr/>
            </p:nvGrpSpPr>
            <p:grpSpPr bwMode="auto">
              <a:xfrm>
                <a:off x="3045" y="1740"/>
                <a:ext cx="52" cy="144"/>
                <a:chOff x="672" y="1920"/>
                <a:chExt cx="145" cy="144"/>
              </a:xfrm>
            </p:grpSpPr>
            <p:sp>
              <p:nvSpPr>
                <p:cNvPr id="224383" name="Line 127"/>
                <p:cNvSpPr>
                  <a:spLocks noChangeShapeType="1"/>
                </p:cNvSpPr>
                <p:nvPr/>
              </p:nvSpPr>
              <p:spPr bwMode="auto">
                <a:xfrm>
                  <a:off x="672" y="1920"/>
                  <a:ext cx="0" cy="144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b="0" i="0" dirty="0">
                    <a:latin typeface="Arial"/>
                    <a:cs typeface="Arial"/>
                  </a:endParaRPr>
                </a:p>
              </p:txBody>
            </p:sp>
            <p:sp>
              <p:nvSpPr>
                <p:cNvPr id="224384" name="Line 128"/>
                <p:cNvSpPr>
                  <a:spLocks noChangeShapeType="1"/>
                </p:cNvSpPr>
                <p:nvPr/>
              </p:nvSpPr>
              <p:spPr bwMode="auto">
                <a:xfrm rot="5400000">
                  <a:off x="745" y="1849"/>
                  <a:ext cx="0" cy="14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b="0" i="0" dirty="0">
                    <a:latin typeface="Arial"/>
                    <a:cs typeface="Arial"/>
                  </a:endParaRPr>
                </a:p>
              </p:txBody>
            </p:sp>
          </p:grpSp>
          <p:grpSp>
            <p:nvGrpSpPr>
              <p:cNvPr id="36936" name="Group 131"/>
              <p:cNvGrpSpPr>
                <a:grpSpLocks/>
              </p:cNvGrpSpPr>
              <p:nvPr/>
            </p:nvGrpSpPr>
            <p:grpSpPr bwMode="auto">
              <a:xfrm>
                <a:off x="3092" y="1590"/>
                <a:ext cx="469" cy="144"/>
                <a:chOff x="672" y="1920"/>
                <a:chExt cx="145" cy="144"/>
              </a:xfrm>
            </p:grpSpPr>
            <p:sp>
              <p:nvSpPr>
                <p:cNvPr id="224388" name="Line 132"/>
                <p:cNvSpPr>
                  <a:spLocks noChangeShapeType="1"/>
                </p:cNvSpPr>
                <p:nvPr/>
              </p:nvSpPr>
              <p:spPr bwMode="auto">
                <a:xfrm>
                  <a:off x="672" y="1920"/>
                  <a:ext cx="0" cy="144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b="0" i="0" dirty="0">
                    <a:latin typeface="Arial"/>
                    <a:cs typeface="Arial"/>
                  </a:endParaRPr>
                </a:p>
              </p:txBody>
            </p:sp>
            <p:sp>
              <p:nvSpPr>
                <p:cNvPr id="224389" name="Line 133"/>
                <p:cNvSpPr>
                  <a:spLocks noChangeShapeType="1"/>
                </p:cNvSpPr>
                <p:nvPr/>
              </p:nvSpPr>
              <p:spPr bwMode="auto">
                <a:xfrm rot="5400000">
                  <a:off x="745" y="1848"/>
                  <a:ext cx="0" cy="144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b="0" i="0" dirty="0">
                    <a:latin typeface="Arial"/>
                    <a:cs typeface="Arial"/>
                  </a:endParaRPr>
                </a:p>
              </p:txBody>
            </p:sp>
          </p:grpSp>
          <p:grpSp>
            <p:nvGrpSpPr>
              <p:cNvPr id="36937" name="Group 134"/>
              <p:cNvGrpSpPr>
                <a:grpSpLocks/>
              </p:cNvGrpSpPr>
              <p:nvPr/>
            </p:nvGrpSpPr>
            <p:grpSpPr bwMode="auto">
              <a:xfrm>
                <a:off x="3550" y="1446"/>
                <a:ext cx="145" cy="144"/>
                <a:chOff x="672" y="1920"/>
                <a:chExt cx="145" cy="144"/>
              </a:xfrm>
            </p:grpSpPr>
            <p:sp>
              <p:nvSpPr>
                <p:cNvPr id="224391" name="Line 135"/>
                <p:cNvSpPr>
                  <a:spLocks noChangeShapeType="1"/>
                </p:cNvSpPr>
                <p:nvPr/>
              </p:nvSpPr>
              <p:spPr bwMode="auto">
                <a:xfrm>
                  <a:off x="672" y="1920"/>
                  <a:ext cx="0" cy="144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b="0" i="0" dirty="0">
                    <a:latin typeface="Arial"/>
                    <a:cs typeface="Arial"/>
                  </a:endParaRPr>
                </a:p>
              </p:txBody>
            </p:sp>
            <p:sp>
              <p:nvSpPr>
                <p:cNvPr id="224392" name="Line 136"/>
                <p:cNvSpPr>
                  <a:spLocks noChangeShapeType="1"/>
                </p:cNvSpPr>
                <p:nvPr/>
              </p:nvSpPr>
              <p:spPr bwMode="auto">
                <a:xfrm rot="5400000">
                  <a:off x="745" y="1848"/>
                  <a:ext cx="0" cy="144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b="0" i="0" dirty="0">
                    <a:latin typeface="Arial"/>
                    <a:cs typeface="Arial"/>
                  </a:endParaRPr>
                </a:p>
              </p:txBody>
            </p:sp>
          </p:grpSp>
          <p:grpSp>
            <p:nvGrpSpPr>
              <p:cNvPr id="36938" name="Group 137"/>
              <p:cNvGrpSpPr>
                <a:grpSpLocks/>
              </p:cNvGrpSpPr>
              <p:nvPr/>
            </p:nvGrpSpPr>
            <p:grpSpPr bwMode="auto">
              <a:xfrm>
                <a:off x="3690" y="1156"/>
                <a:ext cx="87" cy="288"/>
                <a:chOff x="672" y="1776"/>
                <a:chExt cx="291" cy="288"/>
              </a:xfrm>
            </p:grpSpPr>
            <p:grpSp>
              <p:nvGrpSpPr>
                <p:cNvPr id="36939" name="Group 138"/>
                <p:cNvGrpSpPr>
                  <a:grpSpLocks/>
                </p:cNvGrpSpPr>
                <p:nvPr/>
              </p:nvGrpSpPr>
              <p:grpSpPr bwMode="auto">
                <a:xfrm>
                  <a:off x="672" y="1920"/>
                  <a:ext cx="145" cy="144"/>
                  <a:chOff x="672" y="1920"/>
                  <a:chExt cx="145" cy="144"/>
                </a:xfrm>
              </p:grpSpPr>
              <p:sp>
                <p:nvSpPr>
                  <p:cNvPr id="224395" name="Line 139"/>
                  <p:cNvSpPr>
                    <a:spLocks noChangeShapeType="1"/>
                  </p:cNvSpPr>
                  <p:nvPr/>
                </p:nvSpPr>
                <p:spPr bwMode="auto">
                  <a:xfrm>
                    <a:off x="672" y="1920"/>
                    <a:ext cx="0" cy="144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 b="0" i="0" dirty="0">
                      <a:latin typeface="Arial"/>
                      <a:cs typeface="Arial"/>
                    </a:endParaRPr>
                  </a:p>
                </p:txBody>
              </p:sp>
              <p:sp>
                <p:nvSpPr>
                  <p:cNvPr id="224396" name="Line 140"/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744" y="1848"/>
                    <a:ext cx="0" cy="144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 b="0" i="0" dirty="0">
                      <a:latin typeface="Arial"/>
                      <a:cs typeface="Arial"/>
                    </a:endParaRPr>
                  </a:p>
                </p:txBody>
              </p:sp>
            </p:grpSp>
            <p:grpSp>
              <p:nvGrpSpPr>
                <p:cNvPr id="36940" name="Group 141"/>
                <p:cNvGrpSpPr>
                  <a:grpSpLocks/>
                </p:cNvGrpSpPr>
                <p:nvPr/>
              </p:nvGrpSpPr>
              <p:grpSpPr bwMode="auto">
                <a:xfrm>
                  <a:off x="818" y="1776"/>
                  <a:ext cx="145" cy="144"/>
                  <a:chOff x="672" y="1920"/>
                  <a:chExt cx="145" cy="144"/>
                </a:xfrm>
              </p:grpSpPr>
              <p:sp>
                <p:nvSpPr>
                  <p:cNvPr id="224398" name="Line 142"/>
                  <p:cNvSpPr>
                    <a:spLocks noChangeShapeType="1"/>
                  </p:cNvSpPr>
                  <p:nvPr/>
                </p:nvSpPr>
                <p:spPr bwMode="auto">
                  <a:xfrm>
                    <a:off x="673" y="1920"/>
                    <a:ext cx="0" cy="144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 b="0" i="0" dirty="0">
                      <a:latin typeface="Arial"/>
                      <a:cs typeface="Arial"/>
                    </a:endParaRPr>
                  </a:p>
                </p:txBody>
              </p:sp>
              <p:sp>
                <p:nvSpPr>
                  <p:cNvPr id="224399" name="Line 143"/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745" y="1848"/>
                    <a:ext cx="0" cy="144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 b="0" i="0" dirty="0">
                      <a:latin typeface="Arial"/>
                      <a:cs typeface="Arial"/>
                    </a:endParaRPr>
                  </a:p>
                </p:txBody>
              </p:sp>
            </p:grpSp>
          </p:grpSp>
        </p:grpSp>
        <p:sp>
          <p:nvSpPr>
            <p:cNvPr id="224408" name="Text Box 152"/>
            <p:cNvSpPr txBox="1">
              <a:spLocks noChangeArrowheads="1"/>
            </p:cNvSpPr>
            <p:nvPr/>
          </p:nvSpPr>
          <p:spPr bwMode="auto">
            <a:xfrm>
              <a:off x="1786" y="1724"/>
              <a:ext cx="569" cy="5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xmlns="" w="19050">
                  <a:solidFill>
                    <a:schemeClr val="tx1"/>
                  </a:solidFill>
                  <a:prstDash val="sysDot"/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b="0" i="0" dirty="0">
                  <a:latin typeface="Arial"/>
                  <a:cs typeface="Arial"/>
                </a:rPr>
                <a:t>variable</a:t>
              </a:r>
            </a:p>
            <a:p>
              <a:pPr algn="ctr">
                <a:defRPr/>
              </a:pPr>
              <a:r>
                <a:rPr lang="en-US" b="0" i="0" dirty="0">
                  <a:latin typeface="Arial"/>
                  <a:cs typeface="Arial"/>
                </a:rPr>
                <a:t>network</a:t>
              </a:r>
            </a:p>
            <a:p>
              <a:pPr algn="ctr">
                <a:defRPr/>
              </a:pPr>
              <a:r>
                <a:rPr lang="en-US" b="0" i="0" dirty="0">
                  <a:latin typeface="Arial"/>
                  <a:cs typeface="Arial"/>
                </a:rPr>
                <a:t>delay</a:t>
              </a:r>
            </a:p>
          </p:txBody>
        </p:sp>
        <p:sp>
          <p:nvSpPr>
            <p:cNvPr id="224409" name="Line 153"/>
            <p:cNvSpPr>
              <a:spLocks noChangeShapeType="1"/>
            </p:cNvSpPr>
            <p:nvPr/>
          </p:nvSpPr>
          <p:spPr bwMode="auto">
            <a:xfrm>
              <a:off x="1572" y="1938"/>
              <a:ext cx="109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b="0" i="0" dirty="0">
                <a:latin typeface="Arial"/>
                <a:cs typeface="Arial"/>
              </a:endParaRPr>
            </a:p>
          </p:txBody>
        </p:sp>
        <p:sp>
          <p:nvSpPr>
            <p:cNvPr id="224453" name="Text Box 197"/>
            <p:cNvSpPr txBox="1">
              <a:spLocks noChangeArrowheads="1"/>
            </p:cNvSpPr>
            <p:nvPr/>
          </p:nvSpPr>
          <p:spPr bwMode="auto">
            <a:xfrm>
              <a:off x="2764" y="1196"/>
              <a:ext cx="762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r">
                <a:defRPr/>
              </a:pPr>
              <a:r>
                <a:rPr lang="en-US" b="0" i="0" dirty="0">
                  <a:latin typeface="Arial"/>
                  <a:cs typeface="Arial"/>
                </a:rPr>
                <a:t>client video</a:t>
              </a:r>
            </a:p>
            <a:p>
              <a:pPr algn="r">
                <a:defRPr/>
              </a:pPr>
              <a:r>
                <a:rPr lang="en-US" b="0" i="0" dirty="0">
                  <a:latin typeface="Arial"/>
                  <a:cs typeface="Arial"/>
                </a:rPr>
                <a:t>reception</a:t>
              </a:r>
            </a:p>
          </p:txBody>
        </p:sp>
      </p:grpSp>
      <p:grpSp>
        <p:nvGrpSpPr>
          <p:cNvPr id="224459" name="Group 203"/>
          <p:cNvGrpSpPr>
            <a:grpSpLocks/>
          </p:cNvGrpSpPr>
          <p:nvPr/>
        </p:nvGrpSpPr>
        <p:grpSpPr bwMode="auto">
          <a:xfrm>
            <a:off x="2974975" y="1806575"/>
            <a:ext cx="4816476" cy="3241675"/>
            <a:chOff x="1874" y="1138"/>
            <a:chExt cx="3034" cy="2042"/>
          </a:xfrm>
        </p:grpSpPr>
        <p:grpSp>
          <p:nvGrpSpPr>
            <p:cNvPr id="36881" name="Group 155"/>
            <p:cNvGrpSpPr>
              <a:grpSpLocks/>
            </p:cNvGrpSpPr>
            <p:nvPr/>
          </p:nvGrpSpPr>
          <p:grpSpPr bwMode="auto">
            <a:xfrm>
              <a:off x="2784" y="1138"/>
              <a:ext cx="1608" cy="1591"/>
              <a:chOff x="648" y="1147"/>
              <a:chExt cx="1608" cy="1591"/>
            </a:xfrm>
          </p:grpSpPr>
          <p:grpSp>
            <p:nvGrpSpPr>
              <p:cNvPr id="36886" name="Group 156"/>
              <p:cNvGrpSpPr>
                <a:grpSpLocks/>
              </p:cNvGrpSpPr>
              <p:nvPr/>
            </p:nvGrpSpPr>
            <p:grpSpPr bwMode="auto">
              <a:xfrm>
                <a:off x="648" y="1725"/>
                <a:ext cx="1024" cy="1013"/>
                <a:chOff x="672" y="1071"/>
                <a:chExt cx="1024" cy="1013"/>
              </a:xfrm>
            </p:grpSpPr>
            <p:grpSp>
              <p:nvGrpSpPr>
                <p:cNvPr id="36902" name="Group 157"/>
                <p:cNvGrpSpPr>
                  <a:grpSpLocks/>
                </p:cNvGrpSpPr>
                <p:nvPr/>
              </p:nvGrpSpPr>
              <p:grpSpPr bwMode="auto">
                <a:xfrm>
                  <a:off x="672" y="1506"/>
                  <a:ext cx="583" cy="578"/>
                  <a:chOff x="672" y="1486"/>
                  <a:chExt cx="583" cy="578"/>
                </a:xfrm>
              </p:grpSpPr>
              <p:grpSp>
                <p:nvGrpSpPr>
                  <p:cNvPr id="36913" name="Group 158"/>
                  <p:cNvGrpSpPr>
                    <a:grpSpLocks/>
                  </p:cNvGrpSpPr>
                  <p:nvPr/>
                </p:nvGrpSpPr>
                <p:grpSpPr bwMode="auto">
                  <a:xfrm>
                    <a:off x="672" y="1776"/>
                    <a:ext cx="291" cy="288"/>
                    <a:chOff x="672" y="1776"/>
                    <a:chExt cx="291" cy="288"/>
                  </a:xfrm>
                </p:grpSpPr>
                <p:grpSp>
                  <p:nvGrpSpPr>
                    <p:cNvPr id="36921" name="Group 159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72" y="1920"/>
                      <a:ext cx="145" cy="144"/>
                      <a:chOff x="672" y="1920"/>
                      <a:chExt cx="145" cy="144"/>
                    </a:xfrm>
                  </p:grpSpPr>
                  <p:sp>
                    <p:nvSpPr>
                      <p:cNvPr id="224416" name="Line 160"/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672" y="1920"/>
                        <a:ext cx="0" cy="144"/>
                      </a:xfrm>
                      <a:prstGeom prst="line">
                        <a:avLst/>
                      </a:prstGeom>
                      <a:noFill/>
                      <a:ln w="19050">
                        <a:solidFill>
                          <a:schemeClr val="accent2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noFill/>
                          </a14:hiddenFill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>
                          <a:defRPr/>
                        </a:pPr>
                        <a:endParaRPr lang="en-US" i="0" dirty="0">
                          <a:latin typeface="Arial"/>
                          <a:cs typeface="Arial"/>
                        </a:endParaRPr>
                      </a:p>
                    </p:txBody>
                  </p:sp>
                  <p:sp>
                    <p:nvSpPr>
                      <p:cNvPr id="224417" name="Line 161"/>
                      <p:cNvSpPr>
                        <a:spLocks noChangeShapeType="1"/>
                      </p:cNvSpPr>
                      <p:nvPr/>
                    </p:nvSpPr>
                    <p:spPr bwMode="auto">
                      <a:xfrm rot="5400000">
                        <a:off x="745" y="1848"/>
                        <a:ext cx="0" cy="144"/>
                      </a:xfrm>
                      <a:prstGeom prst="line">
                        <a:avLst/>
                      </a:prstGeom>
                      <a:noFill/>
                      <a:ln w="19050">
                        <a:solidFill>
                          <a:schemeClr val="accent2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noFill/>
                          </a14:hiddenFill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>
                          <a:defRPr/>
                        </a:pPr>
                        <a:endParaRPr lang="en-US" i="0" dirty="0">
                          <a:latin typeface="Arial"/>
                          <a:cs typeface="Arial"/>
                        </a:endParaRPr>
                      </a:p>
                    </p:txBody>
                  </p:sp>
                </p:grpSp>
                <p:grpSp>
                  <p:nvGrpSpPr>
                    <p:cNvPr id="36922" name="Group 162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818" y="1776"/>
                      <a:ext cx="145" cy="144"/>
                      <a:chOff x="672" y="1920"/>
                      <a:chExt cx="145" cy="144"/>
                    </a:xfrm>
                  </p:grpSpPr>
                  <p:sp>
                    <p:nvSpPr>
                      <p:cNvPr id="224419" name="Line 163"/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672" y="1920"/>
                        <a:ext cx="0" cy="144"/>
                      </a:xfrm>
                      <a:prstGeom prst="line">
                        <a:avLst/>
                      </a:prstGeom>
                      <a:noFill/>
                      <a:ln w="19050">
                        <a:solidFill>
                          <a:schemeClr val="accent2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noFill/>
                          </a14:hiddenFill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>
                          <a:defRPr/>
                        </a:pPr>
                        <a:endParaRPr lang="en-US" i="0" dirty="0">
                          <a:latin typeface="Arial"/>
                          <a:cs typeface="Arial"/>
                        </a:endParaRPr>
                      </a:p>
                    </p:txBody>
                  </p:sp>
                  <p:sp>
                    <p:nvSpPr>
                      <p:cNvPr id="224420" name="Line 164"/>
                      <p:cNvSpPr>
                        <a:spLocks noChangeShapeType="1"/>
                      </p:cNvSpPr>
                      <p:nvPr/>
                    </p:nvSpPr>
                    <p:spPr bwMode="auto">
                      <a:xfrm rot="5400000">
                        <a:off x="745" y="1848"/>
                        <a:ext cx="0" cy="144"/>
                      </a:xfrm>
                      <a:prstGeom prst="line">
                        <a:avLst/>
                      </a:prstGeom>
                      <a:noFill/>
                      <a:ln w="19050">
                        <a:solidFill>
                          <a:schemeClr val="accent2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noFill/>
                          </a14:hiddenFill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>
                          <a:defRPr/>
                        </a:pPr>
                        <a:endParaRPr lang="en-US" i="0" dirty="0">
                          <a:latin typeface="Arial"/>
                          <a:cs typeface="Arial"/>
                        </a:endParaRPr>
                      </a:p>
                    </p:txBody>
                  </p:sp>
                </p:grpSp>
              </p:grpSp>
              <p:grpSp>
                <p:nvGrpSpPr>
                  <p:cNvPr id="36914" name="Group 165"/>
                  <p:cNvGrpSpPr>
                    <a:grpSpLocks/>
                  </p:cNvGrpSpPr>
                  <p:nvPr/>
                </p:nvGrpSpPr>
                <p:grpSpPr bwMode="auto">
                  <a:xfrm>
                    <a:off x="964" y="1486"/>
                    <a:ext cx="291" cy="288"/>
                    <a:chOff x="672" y="1776"/>
                    <a:chExt cx="291" cy="288"/>
                  </a:xfrm>
                </p:grpSpPr>
                <p:grpSp>
                  <p:nvGrpSpPr>
                    <p:cNvPr id="36915" name="Group 166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72" y="1920"/>
                      <a:ext cx="145" cy="144"/>
                      <a:chOff x="672" y="1920"/>
                      <a:chExt cx="145" cy="144"/>
                    </a:xfrm>
                  </p:grpSpPr>
                  <p:sp>
                    <p:nvSpPr>
                      <p:cNvPr id="224423" name="Line 167"/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672" y="1920"/>
                        <a:ext cx="0" cy="144"/>
                      </a:xfrm>
                      <a:prstGeom prst="line">
                        <a:avLst/>
                      </a:prstGeom>
                      <a:noFill/>
                      <a:ln w="19050">
                        <a:solidFill>
                          <a:schemeClr val="accent2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noFill/>
                          </a14:hiddenFill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>
                          <a:defRPr/>
                        </a:pPr>
                        <a:endParaRPr lang="en-US" i="0" dirty="0">
                          <a:latin typeface="Arial"/>
                          <a:cs typeface="Arial"/>
                        </a:endParaRPr>
                      </a:p>
                    </p:txBody>
                  </p:sp>
                  <p:sp>
                    <p:nvSpPr>
                      <p:cNvPr id="224424" name="Line 168"/>
                      <p:cNvSpPr>
                        <a:spLocks noChangeShapeType="1"/>
                      </p:cNvSpPr>
                      <p:nvPr/>
                    </p:nvSpPr>
                    <p:spPr bwMode="auto">
                      <a:xfrm rot="5400000">
                        <a:off x="745" y="1848"/>
                        <a:ext cx="0" cy="144"/>
                      </a:xfrm>
                      <a:prstGeom prst="line">
                        <a:avLst/>
                      </a:prstGeom>
                      <a:noFill/>
                      <a:ln w="19050">
                        <a:solidFill>
                          <a:schemeClr val="accent2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noFill/>
                          </a14:hiddenFill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>
                          <a:defRPr/>
                        </a:pPr>
                        <a:endParaRPr lang="en-US" i="0" dirty="0">
                          <a:latin typeface="Arial"/>
                          <a:cs typeface="Arial"/>
                        </a:endParaRPr>
                      </a:p>
                    </p:txBody>
                  </p:sp>
                </p:grpSp>
                <p:grpSp>
                  <p:nvGrpSpPr>
                    <p:cNvPr id="36916" name="Group 169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818" y="1776"/>
                      <a:ext cx="145" cy="144"/>
                      <a:chOff x="672" y="1920"/>
                      <a:chExt cx="145" cy="144"/>
                    </a:xfrm>
                  </p:grpSpPr>
                  <p:sp>
                    <p:nvSpPr>
                      <p:cNvPr id="224426" name="Line 170"/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672" y="1920"/>
                        <a:ext cx="0" cy="144"/>
                      </a:xfrm>
                      <a:prstGeom prst="line">
                        <a:avLst/>
                      </a:prstGeom>
                      <a:noFill/>
                      <a:ln w="19050">
                        <a:solidFill>
                          <a:schemeClr val="accent2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noFill/>
                          </a14:hiddenFill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>
                          <a:defRPr/>
                        </a:pPr>
                        <a:endParaRPr lang="en-US" i="0" dirty="0">
                          <a:latin typeface="Arial"/>
                          <a:cs typeface="Arial"/>
                        </a:endParaRPr>
                      </a:p>
                    </p:txBody>
                  </p:sp>
                  <p:sp>
                    <p:nvSpPr>
                      <p:cNvPr id="224427" name="Line 171"/>
                      <p:cNvSpPr>
                        <a:spLocks noChangeShapeType="1"/>
                      </p:cNvSpPr>
                      <p:nvPr/>
                    </p:nvSpPr>
                    <p:spPr bwMode="auto">
                      <a:xfrm rot="5400000">
                        <a:off x="745" y="1848"/>
                        <a:ext cx="0" cy="144"/>
                      </a:xfrm>
                      <a:prstGeom prst="line">
                        <a:avLst/>
                      </a:prstGeom>
                      <a:noFill/>
                      <a:ln w="19050">
                        <a:solidFill>
                          <a:schemeClr val="accent2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noFill/>
                          </a14:hiddenFill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>
                          <a:defRPr/>
                        </a:pPr>
                        <a:endParaRPr lang="en-US" i="0" dirty="0">
                          <a:latin typeface="Arial"/>
                          <a:cs typeface="Arial"/>
                        </a:endParaRPr>
                      </a:p>
                    </p:txBody>
                  </p:sp>
                </p:grpSp>
              </p:grpSp>
            </p:grpSp>
            <p:grpSp>
              <p:nvGrpSpPr>
                <p:cNvPr id="36903" name="Group 172"/>
                <p:cNvGrpSpPr>
                  <a:grpSpLocks/>
                </p:cNvGrpSpPr>
                <p:nvPr/>
              </p:nvGrpSpPr>
              <p:grpSpPr bwMode="auto">
                <a:xfrm>
                  <a:off x="1259" y="1217"/>
                  <a:ext cx="291" cy="288"/>
                  <a:chOff x="672" y="1776"/>
                  <a:chExt cx="291" cy="288"/>
                </a:xfrm>
              </p:grpSpPr>
              <p:grpSp>
                <p:nvGrpSpPr>
                  <p:cNvPr id="36907" name="Group 173"/>
                  <p:cNvGrpSpPr>
                    <a:grpSpLocks/>
                  </p:cNvGrpSpPr>
                  <p:nvPr/>
                </p:nvGrpSpPr>
                <p:grpSpPr bwMode="auto">
                  <a:xfrm>
                    <a:off x="672" y="1920"/>
                    <a:ext cx="145" cy="144"/>
                    <a:chOff x="672" y="1920"/>
                    <a:chExt cx="145" cy="144"/>
                  </a:xfrm>
                </p:grpSpPr>
                <p:sp>
                  <p:nvSpPr>
                    <p:cNvPr id="224430" name="Line 174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672" y="1920"/>
                      <a:ext cx="0" cy="144"/>
                    </a:xfrm>
                    <a:prstGeom prst="line">
                      <a:avLst/>
                    </a:prstGeom>
                    <a:noFill/>
                    <a:ln w="19050">
                      <a:solidFill>
                        <a:schemeClr val="accent2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 xmlns="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 xmlns="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 i="0" dirty="0">
                        <a:latin typeface="Arial"/>
                        <a:cs typeface="Arial"/>
                      </a:endParaRPr>
                    </a:p>
                  </p:txBody>
                </p:sp>
                <p:sp>
                  <p:nvSpPr>
                    <p:cNvPr id="224431" name="Line 175"/>
                    <p:cNvSpPr>
                      <a:spLocks noChangeShapeType="1"/>
                    </p:cNvSpPr>
                    <p:nvPr/>
                  </p:nvSpPr>
                  <p:spPr bwMode="auto">
                    <a:xfrm rot="5400000">
                      <a:off x="745" y="1848"/>
                      <a:ext cx="0" cy="144"/>
                    </a:xfrm>
                    <a:prstGeom prst="line">
                      <a:avLst/>
                    </a:prstGeom>
                    <a:noFill/>
                    <a:ln w="19050">
                      <a:solidFill>
                        <a:schemeClr val="accent2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 xmlns="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 xmlns="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 i="0" dirty="0">
                        <a:latin typeface="Arial"/>
                        <a:cs typeface="Arial"/>
                      </a:endParaRPr>
                    </a:p>
                  </p:txBody>
                </p:sp>
              </p:grpSp>
              <p:grpSp>
                <p:nvGrpSpPr>
                  <p:cNvPr id="36908" name="Group 176"/>
                  <p:cNvGrpSpPr>
                    <a:grpSpLocks/>
                  </p:cNvGrpSpPr>
                  <p:nvPr/>
                </p:nvGrpSpPr>
                <p:grpSpPr bwMode="auto">
                  <a:xfrm>
                    <a:off x="818" y="1776"/>
                    <a:ext cx="145" cy="144"/>
                    <a:chOff x="672" y="1920"/>
                    <a:chExt cx="145" cy="144"/>
                  </a:xfrm>
                </p:grpSpPr>
                <p:sp>
                  <p:nvSpPr>
                    <p:cNvPr id="224433" name="Line 177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672" y="1920"/>
                      <a:ext cx="0" cy="144"/>
                    </a:xfrm>
                    <a:prstGeom prst="line">
                      <a:avLst/>
                    </a:prstGeom>
                    <a:noFill/>
                    <a:ln w="19050">
                      <a:solidFill>
                        <a:schemeClr val="accent2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 xmlns="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 xmlns="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 i="0" dirty="0">
                        <a:latin typeface="Arial"/>
                        <a:cs typeface="Arial"/>
                      </a:endParaRPr>
                    </a:p>
                  </p:txBody>
                </p:sp>
                <p:sp>
                  <p:nvSpPr>
                    <p:cNvPr id="224434" name="Line 178"/>
                    <p:cNvSpPr>
                      <a:spLocks noChangeShapeType="1"/>
                    </p:cNvSpPr>
                    <p:nvPr/>
                  </p:nvSpPr>
                  <p:spPr bwMode="auto">
                    <a:xfrm rot="5400000">
                      <a:off x="745" y="1848"/>
                      <a:ext cx="0" cy="144"/>
                    </a:xfrm>
                    <a:prstGeom prst="line">
                      <a:avLst/>
                    </a:prstGeom>
                    <a:noFill/>
                    <a:ln w="19050">
                      <a:solidFill>
                        <a:schemeClr val="accent2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 xmlns="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 xmlns="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 i="0" dirty="0">
                        <a:latin typeface="Arial"/>
                        <a:cs typeface="Arial"/>
                      </a:endParaRPr>
                    </a:p>
                  </p:txBody>
                </p:sp>
              </p:grpSp>
            </p:grpSp>
            <p:grpSp>
              <p:nvGrpSpPr>
                <p:cNvPr id="36904" name="Group 179"/>
                <p:cNvGrpSpPr>
                  <a:grpSpLocks/>
                </p:cNvGrpSpPr>
                <p:nvPr/>
              </p:nvGrpSpPr>
              <p:grpSpPr bwMode="auto">
                <a:xfrm>
                  <a:off x="1551" y="1071"/>
                  <a:ext cx="145" cy="144"/>
                  <a:chOff x="672" y="1920"/>
                  <a:chExt cx="145" cy="144"/>
                </a:xfrm>
              </p:grpSpPr>
              <p:sp>
                <p:nvSpPr>
                  <p:cNvPr id="224436" name="Line 180"/>
                  <p:cNvSpPr>
                    <a:spLocks noChangeShapeType="1"/>
                  </p:cNvSpPr>
                  <p:nvPr/>
                </p:nvSpPr>
                <p:spPr bwMode="auto">
                  <a:xfrm>
                    <a:off x="672" y="1920"/>
                    <a:ext cx="0" cy="144"/>
                  </a:xfrm>
                  <a:prstGeom prst="line">
                    <a:avLst/>
                  </a:prstGeom>
                  <a:noFill/>
                  <a:ln w="19050">
                    <a:solidFill>
                      <a:schemeClr val="accent2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 i="0" dirty="0">
                      <a:latin typeface="Arial"/>
                      <a:cs typeface="Arial"/>
                    </a:endParaRPr>
                  </a:p>
                </p:txBody>
              </p:sp>
              <p:sp>
                <p:nvSpPr>
                  <p:cNvPr id="224437" name="Line 181"/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745" y="1848"/>
                    <a:ext cx="0" cy="144"/>
                  </a:xfrm>
                  <a:prstGeom prst="line">
                    <a:avLst/>
                  </a:prstGeom>
                  <a:noFill/>
                  <a:ln w="19050">
                    <a:solidFill>
                      <a:schemeClr val="accent2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 i="0" dirty="0">
                      <a:latin typeface="Arial"/>
                      <a:cs typeface="Arial"/>
                    </a:endParaRPr>
                  </a:p>
                </p:txBody>
              </p:sp>
            </p:grpSp>
          </p:grpSp>
          <p:grpSp>
            <p:nvGrpSpPr>
              <p:cNvPr id="36887" name="Group 182"/>
              <p:cNvGrpSpPr>
                <a:grpSpLocks/>
              </p:cNvGrpSpPr>
              <p:nvPr/>
            </p:nvGrpSpPr>
            <p:grpSpPr bwMode="auto">
              <a:xfrm>
                <a:off x="1673" y="1147"/>
                <a:ext cx="583" cy="578"/>
                <a:chOff x="672" y="1486"/>
                <a:chExt cx="583" cy="578"/>
              </a:xfrm>
            </p:grpSpPr>
            <p:grpSp>
              <p:nvGrpSpPr>
                <p:cNvPr id="36888" name="Group 183"/>
                <p:cNvGrpSpPr>
                  <a:grpSpLocks/>
                </p:cNvGrpSpPr>
                <p:nvPr/>
              </p:nvGrpSpPr>
              <p:grpSpPr bwMode="auto">
                <a:xfrm>
                  <a:off x="672" y="1776"/>
                  <a:ext cx="291" cy="288"/>
                  <a:chOff x="672" y="1776"/>
                  <a:chExt cx="291" cy="288"/>
                </a:xfrm>
              </p:grpSpPr>
              <p:grpSp>
                <p:nvGrpSpPr>
                  <p:cNvPr id="36896" name="Group 184"/>
                  <p:cNvGrpSpPr>
                    <a:grpSpLocks/>
                  </p:cNvGrpSpPr>
                  <p:nvPr/>
                </p:nvGrpSpPr>
                <p:grpSpPr bwMode="auto">
                  <a:xfrm>
                    <a:off x="672" y="1920"/>
                    <a:ext cx="145" cy="144"/>
                    <a:chOff x="672" y="1920"/>
                    <a:chExt cx="145" cy="144"/>
                  </a:xfrm>
                </p:grpSpPr>
                <p:sp>
                  <p:nvSpPr>
                    <p:cNvPr id="224441" name="Line 185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672" y="1920"/>
                      <a:ext cx="0" cy="144"/>
                    </a:xfrm>
                    <a:prstGeom prst="line">
                      <a:avLst/>
                    </a:prstGeom>
                    <a:noFill/>
                    <a:ln w="19050">
                      <a:solidFill>
                        <a:schemeClr val="accent2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 xmlns="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 xmlns="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 i="0" dirty="0">
                        <a:latin typeface="Arial"/>
                        <a:cs typeface="Arial"/>
                      </a:endParaRPr>
                    </a:p>
                  </p:txBody>
                </p:sp>
                <p:sp>
                  <p:nvSpPr>
                    <p:cNvPr id="224442" name="Line 186"/>
                    <p:cNvSpPr>
                      <a:spLocks noChangeShapeType="1"/>
                    </p:cNvSpPr>
                    <p:nvPr/>
                  </p:nvSpPr>
                  <p:spPr bwMode="auto">
                    <a:xfrm rot="5400000">
                      <a:off x="745" y="1848"/>
                      <a:ext cx="0" cy="144"/>
                    </a:xfrm>
                    <a:prstGeom prst="line">
                      <a:avLst/>
                    </a:prstGeom>
                    <a:noFill/>
                    <a:ln w="19050">
                      <a:solidFill>
                        <a:schemeClr val="accent2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 xmlns="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 xmlns="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 i="0" dirty="0">
                        <a:latin typeface="Arial"/>
                        <a:cs typeface="Arial"/>
                      </a:endParaRPr>
                    </a:p>
                  </p:txBody>
                </p:sp>
              </p:grpSp>
              <p:grpSp>
                <p:nvGrpSpPr>
                  <p:cNvPr id="36897" name="Group 187"/>
                  <p:cNvGrpSpPr>
                    <a:grpSpLocks/>
                  </p:cNvGrpSpPr>
                  <p:nvPr/>
                </p:nvGrpSpPr>
                <p:grpSpPr bwMode="auto">
                  <a:xfrm>
                    <a:off x="818" y="1776"/>
                    <a:ext cx="145" cy="144"/>
                    <a:chOff x="672" y="1920"/>
                    <a:chExt cx="145" cy="144"/>
                  </a:xfrm>
                </p:grpSpPr>
                <p:sp>
                  <p:nvSpPr>
                    <p:cNvPr id="224444" name="Line 188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672" y="1920"/>
                      <a:ext cx="0" cy="144"/>
                    </a:xfrm>
                    <a:prstGeom prst="line">
                      <a:avLst/>
                    </a:prstGeom>
                    <a:noFill/>
                    <a:ln w="19050">
                      <a:solidFill>
                        <a:schemeClr val="accent2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 xmlns="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 xmlns="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 i="0" dirty="0">
                        <a:latin typeface="Arial"/>
                        <a:cs typeface="Arial"/>
                      </a:endParaRPr>
                    </a:p>
                  </p:txBody>
                </p:sp>
                <p:sp>
                  <p:nvSpPr>
                    <p:cNvPr id="224445" name="Line 189"/>
                    <p:cNvSpPr>
                      <a:spLocks noChangeShapeType="1"/>
                    </p:cNvSpPr>
                    <p:nvPr/>
                  </p:nvSpPr>
                  <p:spPr bwMode="auto">
                    <a:xfrm rot="5400000">
                      <a:off x="745" y="1848"/>
                      <a:ext cx="0" cy="144"/>
                    </a:xfrm>
                    <a:prstGeom prst="line">
                      <a:avLst/>
                    </a:prstGeom>
                    <a:noFill/>
                    <a:ln w="19050">
                      <a:solidFill>
                        <a:schemeClr val="accent2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 xmlns="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 xmlns="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 i="0" dirty="0">
                        <a:latin typeface="Arial"/>
                        <a:cs typeface="Arial"/>
                      </a:endParaRPr>
                    </a:p>
                  </p:txBody>
                </p:sp>
              </p:grpSp>
            </p:grpSp>
            <p:grpSp>
              <p:nvGrpSpPr>
                <p:cNvPr id="36889" name="Group 190"/>
                <p:cNvGrpSpPr>
                  <a:grpSpLocks/>
                </p:cNvGrpSpPr>
                <p:nvPr/>
              </p:nvGrpSpPr>
              <p:grpSpPr bwMode="auto">
                <a:xfrm>
                  <a:off x="964" y="1486"/>
                  <a:ext cx="291" cy="288"/>
                  <a:chOff x="672" y="1776"/>
                  <a:chExt cx="291" cy="288"/>
                </a:xfrm>
              </p:grpSpPr>
              <p:grpSp>
                <p:nvGrpSpPr>
                  <p:cNvPr id="36890" name="Group 191"/>
                  <p:cNvGrpSpPr>
                    <a:grpSpLocks/>
                  </p:cNvGrpSpPr>
                  <p:nvPr/>
                </p:nvGrpSpPr>
                <p:grpSpPr bwMode="auto">
                  <a:xfrm>
                    <a:off x="672" y="1920"/>
                    <a:ext cx="145" cy="144"/>
                    <a:chOff x="672" y="1920"/>
                    <a:chExt cx="145" cy="144"/>
                  </a:xfrm>
                </p:grpSpPr>
                <p:sp>
                  <p:nvSpPr>
                    <p:cNvPr id="224448" name="Line 192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672" y="1920"/>
                      <a:ext cx="0" cy="144"/>
                    </a:xfrm>
                    <a:prstGeom prst="line">
                      <a:avLst/>
                    </a:prstGeom>
                    <a:noFill/>
                    <a:ln w="19050">
                      <a:solidFill>
                        <a:schemeClr val="accent2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 xmlns="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 xmlns="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 i="0" dirty="0">
                        <a:latin typeface="Arial"/>
                        <a:cs typeface="Arial"/>
                      </a:endParaRPr>
                    </a:p>
                  </p:txBody>
                </p:sp>
                <p:sp>
                  <p:nvSpPr>
                    <p:cNvPr id="224449" name="Line 193"/>
                    <p:cNvSpPr>
                      <a:spLocks noChangeShapeType="1"/>
                    </p:cNvSpPr>
                    <p:nvPr/>
                  </p:nvSpPr>
                  <p:spPr bwMode="auto">
                    <a:xfrm rot="5400000">
                      <a:off x="745" y="1848"/>
                      <a:ext cx="0" cy="144"/>
                    </a:xfrm>
                    <a:prstGeom prst="line">
                      <a:avLst/>
                    </a:prstGeom>
                    <a:noFill/>
                    <a:ln w="19050">
                      <a:solidFill>
                        <a:schemeClr val="accent2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 xmlns="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 xmlns="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 i="0" dirty="0">
                        <a:latin typeface="Arial"/>
                        <a:cs typeface="Arial"/>
                      </a:endParaRPr>
                    </a:p>
                  </p:txBody>
                </p:sp>
              </p:grpSp>
              <p:grpSp>
                <p:nvGrpSpPr>
                  <p:cNvPr id="36891" name="Group 194"/>
                  <p:cNvGrpSpPr>
                    <a:grpSpLocks/>
                  </p:cNvGrpSpPr>
                  <p:nvPr/>
                </p:nvGrpSpPr>
                <p:grpSpPr bwMode="auto">
                  <a:xfrm>
                    <a:off x="818" y="1776"/>
                    <a:ext cx="145" cy="144"/>
                    <a:chOff x="672" y="1920"/>
                    <a:chExt cx="145" cy="144"/>
                  </a:xfrm>
                </p:grpSpPr>
                <p:sp>
                  <p:nvSpPr>
                    <p:cNvPr id="224451" name="Line 195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672" y="1920"/>
                      <a:ext cx="0" cy="144"/>
                    </a:xfrm>
                    <a:prstGeom prst="line">
                      <a:avLst/>
                    </a:prstGeom>
                    <a:noFill/>
                    <a:ln w="19050">
                      <a:solidFill>
                        <a:schemeClr val="accent2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 xmlns="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 xmlns="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 i="0" dirty="0">
                        <a:latin typeface="Arial"/>
                        <a:cs typeface="Arial"/>
                      </a:endParaRPr>
                    </a:p>
                  </p:txBody>
                </p:sp>
                <p:sp>
                  <p:nvSpPr>
                    <p:cNvPr id="224452" name="Line 196"/>
                    <p:cNvSpPr>
                      <a:spLocks noChangeShapeType="1"/>
                    </p:cNvSpPr>
                    <p:nvPr/>
                  </p:nvSpPr>
                  <p:spPr bwMode="auto">
                    <a:xfrm rot="5400000">
                      <a:off x="745" y="1848"/>
                      <a:ext cx="0" cy="144"/>
                    </a:xfrm>
                    <a:prstGeom prst="line">
                      <a:avLst/>
                    </a:prstGeom>
                    <a:noFill/>
                    <a:ln w="19050">
                      <a:solidFill>
                        <a:schemeClr val="accent2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 xmlns="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 xmlns="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 i="0" dirty="0">
                        <a:latin typeface="Arial"/>
                        <a:cs typeface="Arial"/>
                      </a:endParaRPr>
                    </a:p>
                  </p:txBody>
                </p:sp>
              </p:grpSp>
            </p:grpSp>
          </p:grpSp>
        </p:grpSp>
        <p:sp>
          <p:nvSpPr>
            <p:cNvPr id="224455" name="Text Box 199"/>
            <p:cNvSpPr txBox="1">
              <a:spLocks noChangeArrowheads="1"/>
            </p:cNvSpPr>
            <p:nvPr/>
          </p:nvSpPr>
          <p:spPr bwMode="auto">
            <a:xfrm>
              <a:off x="3839" y="1248"/>
              <a:ext cx="1069" cy="5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b="0" i="0" dirty="0">
                  <a:solidFill>
                    <a:srgbClr val="000099"/>
                  </a:solidFill>
                  <a:latin typeface="Arial"/>
                  <a:cs typeface="Arial"/>
                </a:rPr>
                <a:t>       constant bit </a:t>
              </a:r>
            </a:p>
            <a:p>
              <a:pPr>
                <a:defRPr/>
              </a:pPr>
              <a:r>
                <a:rPr lang="en-US" b="0" i="0" dirty="0">
                  <a:solidFill>
                    <a:srgbClr val="000099"/>
                  </a:solidFill>
                  <a:latin typeface="Arial"/>
                  <a:cs typeface="Arial"/>
                </a:rPr>
                <a:t>     rate video</a:t>
              </a:r>
            </a:p>
            <a:p>
              <a:pPr>
                <a:defRPr/>
              </a:pPr>
              <a:r>
                <a:rPr lang="en-US" b="0" i="0" dirty="0">
                  <a:solidFill>
                    <a:srgbClr val="000099"/>
                  </a:solidFill>
                  <a:latin typeface="Arial"/>
                  <a:cs typeface="Arial"/>
                </a:rPr>
                <a:t> playout at client</a:t>
              </a:r>
            </a:p>
          </p:txBody>
        </p:sp>
        <p:grpSp>
          <p:nvGrpSpPr>
            <p:cNvPr id="36883" name="Group 202"/>
            <p:cNvGrpSpPr>
              <a:grpSpLocks/>
            </p:cNvGrpSpPr>
            <p:nvPr/>
          </p:nvGrpSpPr>
          <p:grpSpPr bwMode="auto">
            <a:xfrm>
              <a:off x="1874" y="2812"/>
              <a:ext cx="1059" cy="368"/>
              <a:chOff x="1874" y="2812"/>
              <a:chExt cx="1059" cy="368"/>
            </a:xfrm>
          </p:grpSpPr>
          <p:sp>
            <p:nvSpPr>
              <p:cNvPr id="224400" name="Text Box 144"/>
              <p:cNvSpPr txBox="1">
                <a:spLocks noChangeArrowheads="1"/>
              </p:cNvSpPr>
              <p:nvPr/>
            </p:nvSpPr>
            <p:spPr bwMode="auto">
              <a:xfrm>
                <a:off x="1874" y="2812"/>
                <a:ext cx="1059" cy="36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bg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ctr">
                  <a:defRPr/>
                </a:pPr>
                <a:r>
                  <a:rPr lang="en-US" b="0" i="0" dirty="0">
                    <a:solidFill>
                      <a:srgbClr val="000099"/>
                    </a:solidFill>
                    <a:latin typeface="Arial"/>
                    <a:cs typeface="Arial"/>
                  </a:rPr>
                  <a:t>client playout</a:t>
                </a:r>
              </a:p>
              <a:p>
                <a:pPr algn="ctr">
                  <a:defRPr/>
                </a:pPr>
                <a:r>
                  <a:rPr lang="en-US" b="0" i="0" dirty="0">
                    <a:solidFill>
                      <a:srgbClr val="000099"/>
                    </a:solidFill>
                    <a:latin typeface="Arial"/>
                    <a:cs typeface="Arial"/>
                  </a:rPr>
                  <a:t>delay</a:t>
                </a:r>
              </a:p>
            </p:txBody>
          </p:sp>
          <p:sp>
            <p:nvSpPr>
              <p:cNvPr id="224456" name="Line 200"/>
              <p:cNvSpPr>
                <a:spLocks noChangeShapeType="1"/>
              </p:cNvSpPr>
              <p:nvPr/>
            </p:nvSpPr>
            <p:spPr bwMode="auto">
              <a:xfrm flipV="1">
                <a:off x="1962" y="2988"/>
                <a:ext cx="816" cy="6"/>
              </a:xfrm>
              <a:prstGeom prst="line">
                <a:avLst/>
              </a:prstGeom>
              <a:noFill/>
              <a:ln w="19050">
                <a:solidFill>
                  <a:schemeClr val="accent2"/>
                </a:solidFill>
                <a:round/>
                <a:headEnd type="triangle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i="0" dirty="0">
                  <a:latin typeface="Arial"/>
                  <a:cs typeface="Arial"/>
                </a:endParaRPr>
              </a:p>
            </p:txBody>
          </p:sp>
        </p:grpSp>
      </p:grpSp>
      <p:grpSp>
        <p:nvGrpSpPr>
          <p:cNvPr id="224462" name="Group 206"/>
          <p:cNvGrpSpPr>
            <a:grpSpLocks/>
          </p:cNvGrpSpPr>
          <p:nvPr/>
        </p:nvGrpSpPr>
        <p:grpSpPr bwMode="auto">
          <a:xfrm>
            <a:off x="4459288" y="2971800"/>
            <a:ext cx="523875" cy="903288"/>
            <a:chOff x="2809" y="1872"/>
            <a:chExt cx="330" cy="569"/>
          </a:xfrm>
        </p:grpSpPr>
        <p:sp>
          <p:nvSpPr>
            <p:cNvPr id="224460" name="Line 204"/>
            <p:cNvSpPr>
              <a:spLocks noChangeShapeType="1"/>
            </p:cNvSpPr>
            <p:nvPr/>
          </p:nvSpPr>
          <p:spPr bwMode="auto">
            <a:xfrm flipV="1">
              <a:off x="2988" y="1872"/>
              <a:ext cx="0" cy="564"/>
            </a:xfrm>
            <a:prstGeom prst="line">
              <a:avLst/>
            </a:prstGeom>
            <a:noFill/>
            <a:ln w="19050">
              <a:solidFill>
                <a:srgbClr val="D3A600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b="0" i="0" dirty="0">
                <a:latin typeface="Arial"/>
                <a:cs typeface="Arial"/>
              </a:endParaRPr>
            </a:p>
          </p:txBody>
        </p:sp>
        <p:sp>
          <p:nvSpPr>
            <p:cNvPr id="224461" name="Text Box 205"/>
            <p:cNvSpPr txBox="1">
              <a:spLocks noChangeArrowheads="1"/>
            </p:cNvSpPr>
            <p:nvPr/>
          </p:nvSpPr>
          <p:spPr bwMode="auto">
            <a:xfrm rot="16200000">
              <a:off x="2710" y="2011"/>
              <a:ext cx="529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1400" b="0" i="0" dirty="0">
                  <a:solidFill>
                    <a:srgbClr val="D3A600"/>
                  </a:solidFill>
                  <a:latin typeface="Arial"/>
                  <a:cs typeface="Arial"/>
                </a:rPr>
                <a:t>buffered</a:t>
              </a:r>
            </a:p>
            <a:p>
              <a:pPr algn="ctr">
                <a:defRPr/>
              </a:pPr>
              <a:r>
                <a:rPr lang="en-US" sz="1400" b="0" i="0" dirty="0">
                  <a:solidFill>
                    <a:srgbClr val="D3A600"/>
                  </a:solidFill>
                  <a:latin typeface="Arial"/>
                  <a:cs typeface="Arial"/>
                </a:rPr>
                <a:t>video</a:t>
              </a:r>
              <a:endParaRPr lang="en-US" b="0" i="0" dirty="0">
                <a:solidFill>
                  <a:srgbClr val="D3A600"/>
                </a:solidFill>
                <a:latin typeface="Arial"/>
                <a:cs typeface="Arial"/>
              </a:endParaRPr>
            </a:p>
          </p:txBody>
        </p:sp>
      </p:grpSp>
      <p:sp>
        <p:nvSpPr>
          <p:cNvPr id="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</a:t>
            </a:r>
            <a:r>
              <a:rPr lang="en-US" dirty="0" smtClean="0"/>
              <a:t>streaming: Revisited</a:t>
            </a:r>
            <a:endParaRPr lang="en-US" dirty="0"/>
          </a:p>
        </p:txBody>
      </p:sp>
      <p:sp>
        <p:nvSpPr>
          <p:cNvPr id="224464" name="Rectangle 208"/>
          <p:cNvSpPr>
            <a:spLocks noGrp="1" noChangeArrowheads="1"/>
          </p:cNvSpPr>
          <p:nvPr>
            <p:ph type="body" idx="4294967295"/>
          </p:nvPr>
        </p:nvSpPr>
        <p:spPr>
          <a:xfrm>
            <a:off x="373091" y="5207000"/>
            <a:ext cx="8770909" cy="889000"/>
          </a:xfrm>
        </p:spPr>
        <p:txBody>
          <a:bodyPr/>
          <a:lstStyle/>
          <a:p>
            <a:pPr>
              <a:defRPr/>
            </a:pPr>
            <a:r>
              <a:rPr lang="en-US" dirty="0">
                <a:solidFill>
                  <a:srgbClr val="0000FF"/>
                </a:solidFill>
              </a:rPr>
              <a:t>C</a:t>
            </a:r>
            <a:r>
              <a:rPr lang="en-US" dirty="0" smtClean="0">
                <a:solidFill>
                  <a:srgbClr val="0000FF"/>
                </a:solidFill>
              </a:rPr>
              <a:t>lient-side buffering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 smtClean="0">
                <a:solidFill>
                  <a:srgbClr val="0000FF"/>
                </a:solidFill>
              </a:rPr>
              <a:t>and playout delay:</a:t>
            </a:r>
            <a:r>
              <a:rPr lang="en-US" i="1" dirty="0" smtClean="0">
                <a:solidFill>
                  <a:srgbClr val="CC0000"/>
                </a:solidFill>
              </a:rPr>
              <a:t> </a:t>
            </a:r>
            <a:r>
              <a:rPr lang="en-US" dirty="0"/>
              <a:t>compensate for network-added delay, delay jitter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January 25, 2017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EECS 489 – Lecture 6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07A418-0CEB-9E4A-BA45-3B7D3D133EB9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976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244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24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24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4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2244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4464" grpId="0" build="p" autoUpdateAnimBg="0" advAuto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Video streaming</a:t>
            </a:r>
          </a:p>
          <a:p>
            <a:r>
              <a:rPr lang="en-US" dirty="0" smtClean="0"/>
              <a:t>Datacenter applications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January 25, 2017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EECS 489 – Lecture 6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649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Issues with HTTP streaming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Same bitrate for all clients</a:t>
            </a:r>
          </a:p>
          <a:p>
            <a:pPr lvl="1"/>
            <a:r>
              <a:rPr lang="en-US" dirty="0" smtClean="0"/>
              <a:t>Clients can have very different network conditions</a:t>
            </a:r>
          </a:p>
          <a:p>
            <a:pPr lvl="1"/>
            <a:r>
              <a:rPr lang="en-US" dirty="0" smtClean="0"/>
              <a:t>Clients network conditions can change over time</a:t>
            </a:r>
          </a:p>
          <a:p>
            <a:r>
              <a:rPr lang="en-US" dirty="0" smtClean="0">
                <a:solidFill>
                  <a:srgbClr val="0000FF"/>
                </a:solidFill>
              </a:rPr>
              <a:t>Cannot dynamically adapt to conditions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January 25, 2017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EECS 489 – Lecture 6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07A418-0CEB-9E4A-BA45-3B7D3D133EB9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172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DASH </a:t>
            </a:r>
            <a:r>
              <a:rPr lang="en-US" dirty="0" smtClean="0"/>
              <a:t>: Dynamic Adaptive Streaming over HTTP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Keep multiple resolutions of the same video</a:t>
            </a:r>
          </a:p>
          <a:p>
            <a:pPr lvl="1"/>
            <a:r>
              <a:rPr lang="en-US" dirty="0" smtClean="0"/>
              <a:t>Stored in a manifest file in the HTTP server</a:t>
            </a:r>
          </a:p>
          <a:p>
            <a:r>
              <a:rPr lang="en-US" dirty="0" smtClean="0"/>
              <a:t>Client asks for the manifest file first to learn about the options</a:t>
            </a:r>
          </a:p>
          <a:p>
            <a:r>
              <a:rPr lang="en-US" dirty="0" smtClean="0"/>
              <a:t>Asks for chunks at a time and measures available bandwidth while they are downloaded</a:t>
            </a:r>
          </a:p>
          <a:p>
            <a:pPr lvl="1"/>
            <a:r>
              <a:rPr lang="en-US" dirty="0" smtClean="0"/>
              <a:t>Low bandwidth ⇒ switch to lower bitrate</a:t>
            </a:r>
          </a:p>
          <a:p>
            <a:pPr lvl="1"/>
            <a:r>
              <a:rPr lang="en-US" dirty="0" smtClean="0"/>
              <a:t>High bandwidth ⇒ switch to higher bitrate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January 25, 2017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EECS 489 – Lecture 6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218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5-minute break!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January 25, 2017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EECS 489 – Lecture 6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750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Announcements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00FF"/>
                </a:solidFill>
              </a:rPr>
              <a:t>Assignment 1 is due tonight!</a:t>
            </a:r>
          </a:p>
          <a:p>
            <a:r>
              <a:rPr lang="en-US" dirty="0" smtClean="0"/>
              <a:t>Assignment 2 will be out next week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January 25, 2017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EECS 489 – Lecture 6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F2EB77-FB6C-2244-A076-ADF097535D48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897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/>
          <p:nvPr/>
        </p:nvSpPr>
        <p:spPr>
          <a:xfrm>
            <a:off x="5106988" y="3697288"/>
            <a:ext cx="2751137" cy="16065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7"/>
                </a:cubicBezTo>
                <a:cubicBezTo>
                  <a:pt x="12954" y="20639"/>
                  <a:pt x="6724" y="20639"/>
                  <a:pt x="2882" y="16797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06" name="Shape 106"/>
          <p:cNvSpPr/>
          <p:nvPr/>
        </p:nvSpPr>
        <p:spPr>
          <a:xfrm>
            <a:off x="2071688" y="1946275"/>
            <a:ext cx="3643312" cy="19018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07" name="Shape 107"/>
          <p:cNvSpPr/>
          <p:nvPr/>
        </p:nvSpPr>
        <p:spPr>
          <a:xfrm>
            <a:off x="1098550" y="4241800"/>
            <a:ext cx="2820988" cy="16430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8916" name="Shape 108"/>
          <p:cNvSpPr>
            <a:spLocks noChangeShapeType="1"/>
          </p:cNvSpPr>
          <p:nvPr/>
        </p:nvSpPr>
        <p:spPr bwMode="auto">
          <a:xfrm>
            <a:off x="3827463" y="1935163"/>
            <a:ext cx="315912" cy="1201737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17" name="Shape 109"/>
          <p:cNvSpPr>
            <a:spLocks noChangeShapeType="1"/>
          </p:cNvSpPr>
          <p:nvPr/>
        </p:nvSpPr>
        <p:spPr bwMode="auto">
          <a:xfrm flipH="1" flipV="1">
            <a:off x="6262688" y="4391025"/>
            <a:ext cx="2073275" cy="862013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18" name="Shape 110"/>
          <p:cNvSpPr>
            <a:spLocks noChangeShapeType="1"/>
          </p:cNvSpPr>
          <p:nvPr/>
        </p:nvSpPr>
        <p:spPr bwMode="auto">
          <a:xfrm flipH="1">
            <a:off x="701675" y="4911725"/>
            <a:ext cx="2286000" cy="1169988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20" name="Shape 112"/>
          <p:cNvSpPr>
            <a:spLocks noChangeShapeType="1"/>
          </p:cNvSpPr>
          <p:nvPr/>
        </p:nvSpPr>
        <p:spPr bwMode="auto">
          <a:xfrm>
            <a:off x="2041525" y="2679700"/>
            <a:ext cx="2009775" cy="42545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21" name="Shape 113"/>
          <p:cNvSpPr>
            <a:spLocks noChangeShapeType="1"/>
          </p:cNvSpPr>
          <p:nvPr/>
        </p:nvSpPr>
        <p:spPr bwMode="auto">
          <a:xfrm>
            <a:off x="1163638" y="4445000"/>
            <a:ext cx="1844675" cy="42545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22" name="Shape 114"/>
          <p:cNvSpPr>
            <a:spLocks noChangeShapeType="1"/>
          </p:cNvSpPr>
          <p:nvPr/>
        </p:nvSpPr>
        <p:spPr bwMode="auto">
          <a:xfrm flipH="1">
            <a:off x="2403475" y="4911725"/>
            <a:ext cx="638175" cy="979488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15" name="Shape 115"/>
          <p:cNvSpPr/>
          <p:nvPr/>
        </p:nvSpPr>
        <p:spPr>
          <a:xfrm>
            <a:off x="1857375" y="2490788"/>
            <a:ext cx="357188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16" name="Shape 116"/>
          <p:cNvSpPr/>
          <p:nvPr/>
        </p:nvSpPr>
        <p:spPr>
          <a:xfrm>
            <a:off x="1009650" y="4259263"/>
            <a:ext cx="357188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17" name="Shape 117"/>
          <p:cNvSpPr/>
          <p:nvPr/>
        </p:nvSpPr>
        <p:spPr>
          <a:xfrm>
            <a:off x="2197100" y="5749925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8926" name="Shape 118"/>
          <p:cNvSpPr>
            <a:spLocks noChangeShapeType="1"/>
          </p:cNvSpPr>
          <p:nvPr/>
        </p:nvSpPr>
        <p:spPr bwMode="auto">
          <a:xfrm>
            <a:off x="2136775" y="1754188"/>
            <a:ext cx="1882775" cy="130810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27" name="Shape 119"/>
          <p:cNvSpPr>
            <a:spLocks noChangeShapeType="1"/>
          </p:cNvSpPr>
          <p:nvPr/>
        </p:nvSpPr>
        <p:spPr bwMode="auto">
          <a:xfrm>
            <a:off x="2795588" y="1860550"/>
            <a:ext cx="1255712" cy="1190625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20" name="Shape 120"/>
          <p:cNvSpPr/>
          <p:nvPr/>
        </p:nvSpPr>
        <p:spPr>
          <a:xfrm>
            <a:off x="1955800" y="1527175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21" name="Shape 121"/>
          <p:cNvSpPr/>
          <p:nvPr/>
        </p:nvSpPr>
        <p:spPr>
          <a:xfrm>
            <a:off x="2616200" y="1660525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8930" name="Shape 122"/>
          <p:cNvSpPr>
            <a:spLocks noChangeShapeType="1"/>
          </p:cNvSpPr>
          <p:nvPr/>
        </p:nvSpPr>
        <p:spPr bwMode="auto">
          <a:xfrm flipV="1">
            <a:off x="1063625" y="4859338"/>
            <a:ext cx="1944688" cy="563562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23" name="Shape 123"/>
          <p:cNvSpPr/>
          <p:nvPr/>
        </p:nvSpPr>
        <p:spPr>
          <a:xfrm>
            <a:off x="901700" y="5249863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8932" name="Shape 124"/>
          <p:cNvSpPr>
            <a:spLocks noChangeShapeType="1"/>
          </p:cNvSpPr>
          <p:nvPr/>
        </p:nvSpPr>
        <p:spPr bwMode="auto">
          <a:xfrm flipH="1">
            <a:off x="6242050" y="3646488"/>
            <a:ext cx="1743075" cy="733425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33" name="Shape 125"/>
          <p:cNvSpPr>
            <a:spLocks noChangeShapeType="1"/>
          </p:cNvSpPr>
          <p:nvPr/>
        </p:nvSpPr>
        <p:spPr bwMode="auto">
          <a:xfrm>
            <a:off x="6305550" y="4433888"/>
            <a:ext cx="765175" cy="97790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26" name="Shape 126"/>
          <p:cNvSpPr/>
          <p:nvPr/>
        </p:nvSpPr>
        <p:spPr>
          <a:xfrm>
            <a:off x="7821613" y="3455988"/>
            <a:ext cx="358775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D3A60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27" name="Shape 127"/>
          <p:cNvSpPr/>
          <p:nvPr/>
        </p:nvSpPr>
        <p:spPr>
          <a:xfrm>
            <a:off x="6902450" y="5249863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8936" name="Shape 128"/>
          <p:cNvSpPr>
            <a:spLocks noChangeShapeType="1"/>
          </p:cNvSpPr>
          <p:nvPr/>
        </p:nvSpPr>
        <p:spPr bwMode="auto">
          <a:xfrm flipH="1" flipV="1">
            <a:off x="6305550" y="4359275"/>
            <a:ext cx="1668463" cy="42545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29" name="Shape 129"/>
          <p:cNvSpPr/>
          <p:nvPr/>
        </p:nvSpPr>
        <p:spPr>
          <a:xfrm>
            <a:off x="7821613" y="4633913"/>
            <a:ext cx="358775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30" name="Shape 130"/>
          <p:cNvSpPr/>
          <p:nvPr/>
        </p:nvSpPr>
        <p:spPr>
          <a:xfrm>
            <a:off x="554038" y="5875338"/>
            <a:ext cx="357187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31" name="Shape 131"/>
          <p:cNvSpPr/>
          <p:nvPr/>
        </p:nvSpPr>
        <p:spPr>
          <a:xfrm>
            <a:off x="8143875" y="5054600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8940" name="Shape 132"/>
          <p:cNvSpPr>
            <a:spLocks noChangeShapeType="1"/>
          </p:cNvSpPr>
          <p:nvPr/>
        </p:nvSpPr>
        <p:spPr bwMode="auto">
          <a:xfrm>
            <a:off x="4040188" y="3114675"/>
            <a:ext cx="2254250" cy="127635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41" name="Shape 133"/>
          <p:cNvSpPr>
            <a:spLocks noChangeShapeType="1"/>
          </p:cNvSpPr>
          <p:nvPr/>
        </p:nvSpPr>
        <p:spPr bwMode="auto">
          <a:xfrm flipH="1">
            <a:off x="3051175" y="3114675"/>
            <a:ext cx="1052513" cy="1712913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42" name="Shape 134"/>
          <p:cNvSpPr>
            <a:spLocks noChangeShapeType="1"/>
          </p:cNvSpPr>
          <p:nvPr/>
        </p:nvSpPr>
        <p:spPr bwMode="auto">
          <a:xfrm flipH="1">
            <a:off x="3062288" y="4391025"/>
            <a:ext cx="3243262" cy="500063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38" name="Shape 138"/>
          <p:cNvSpPr/>
          <p:nvPr/>
        </p:nvSpPr>
        <p:spPr>
          <a:xfrm>
            <a:off x="3875088" y="2867025"/>
            <a:ext cx="447675" cy="446088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39" name="Shape 139"/>
          <p:cNvSpPr/>
          <p:nvPr/>
        </p:nvSpPr>
        <p:spPr>
          <a:xfrm>
            <a:off x="2830513" y="4652963"/>
            <a:ext cx="446087" cy="446087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40" name="Shape 140"/>
          <p:cNvSpPr/>
          <p:nvPr/>
        </p:nvSpPr>
        <p:spPr>
          <a:xfrm>
            <a:off x="6062663" y="4170363"/>
            <a:ext cx="447675" cy="446087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41" name="Shape 141"/>
          <p:cNvSpPr/>
          <p:nvPr/>
        </p:nvSpPr>
        <p:spPr>
          <a:xfrm>
            <a:off x="3643313" y="1697038"/>
            <a:ext cx="357187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Who’s serving Web services?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January 25, 2017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EECS 489 – Lecture 6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93C13-EE0C-EE4E-AB27-289AE4B3B289}" type="slidenum">
              <a:rPr lang="en-US" altLang="x-none" smtClean="0"/>
              <a:pPr/>
              <a:t>24</a:t>
            </a:fld>
            <a:endParaRPr lang="en-US" altLang="x-none"/>
          </a:p>
        </p:txBody>
      </p:sp>
      <p:sp>
        <p:nvSpPr>
          <p:cNvPr id="3" name="TextBox 2"/>
          <p:cNvSpPr txBox="1"/>
          <p:nvPr/>
        </p:nvSpPr>
        <p:spPr>
          <a:xfrm>
            <a:off x="154061" y="3878918"/>
            <a:ext cx="9444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 smtClean="0">
                <a:solidFill>
                  <a:schemeClr val="accent2"/>
                </a:solidFill>
              </a:rPr>
              <a:t>User</a:t>
            </a:r>
            <a:endParaRPr lang="en-US" sz="2800" b="0" dirty="0">
              <a:solidFill>
                <a:schemeClr val="accent2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7696200" y="2981980"/>
            <a:ext cx="12442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 smtClean="0">
                <a:solidFill>
                  <a:srgbClr val="D3A600"/>
                </a:solidFill>
              </a:rPr>
              <a:t>Server</a:t>
            </a:r>
            <a:endParaRPr lang="en-US" sz="2800" b="0" dirty="0">
              <a:solidFill>
                <a:srgbClr val="D3A600"/>
              </a:solidFill>
            </a:endParaRPr>
          </a:p>
        </p:txBody>
      </p:sp>
      <p:sp>
        <p:nvSpPr>
          <p:cNvPr id="4" name="Freeform 3"/>
          <p:cNvSpPr/>
          <p:nvPr/>
        </p:nvSpPr>
        <p:spPr bwMode="auto">
          <a:xfrm>
            <a:off x="1358537" y="3487783"/>
            <a:ext cx="6413863" cy="1086453"/>
          </a:xfrm>
          <a:custGeom>
            <a:avLst/>
            <a:gdLst>
              <a:gd name="connsiteX0" fmla="*/ 0 w 6413863"/>
              <a:gd name="connsiteY0" fmla="*/ 679268 h 1086453"/>
              <a:gd name="connsiteX1" fmla="*/ 1776549 w 6413863"/>
              <a:gd name="connsiteY1" fmla="*/ 1058091 h 1086453"/>
              <a:gd name="connsiteX2" fmla="*/ 6413863 w 6413863"/>
              <a:gd name="connsiteY2" fmla="*/ 0 h 10864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413863" h="1086453">
                <a:moveTo>
                  <a:pt x="0" y="679268"/>
                </a:moveTo>
                <a:cubicBezTo>
                  <a:pt x="353786" y="925285"/>
                  <a:pt x="707572" y="1171302"/>
                  <a:pt x="1776549" y="1058091"/>
                </a:cubicBezTo>
                <a:cubicBezTo>
                  <a:pt x="2845526" y="944880"/>
                  <a:pt x="6413863" y="0"/>
                  <a:pt x="6413863" y="0"/>
                </a:cubicBezTo>
              </a:path>
            </a:pathLst>
          </a:cu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stealth" w="med" len="lg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" name="TextBox 4"/>
          <p:cNvSpPr txBox="1"/>
          <p:nvPr/>
        </p:nvSpPr>
        <p:spPr>
          <a:xfrm rot="20868623">
            <a:off x="3824166" y="3914944"/>
            <a:ext cx="11940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HTTP GET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3250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/>
          <p:nvPr/>
        </p:nvSpPr>
        <p:spPr>
          <a:xfrm>
            <a:off x="5106988" y="3697288"/>
            <a:ext cx="2751137" cy="16065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7"/>
                </a:cubicBezTo>
                <a:cubicBezTo>
                  <a:pt x="12954" y="20639"/>
                  <a:pt x="6724" y="20639"/>
                  <a:pt x="2882" y="16797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06" name="Shape 106"/>
          <p:cNvSpPr/>
          <p:nvPr/>
        </p:nvSpPr>
        <p:spPr>
          <a:xfrm>
            <a:off x="2071688" y="1946275"/>
            <a:ext cx="3643312" cy="19018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07" name="Shape 107"/>
          <p:cNvSpPr/>
          <p:nvPr/>
        </p:nvSpPr>
        <p:spPr>
          <a:xfrm>
            <a:off x="1098550" y="4241800"/>
            <a:ext cx="2820988" cy="16430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8916" name="Shape 108"/>
          <p:cNvSpPr>
            <a:spLocks noChangeShapeType="1"/>
          </p:cNvSpPr>
          <p:nvPr/>
        </p:nvSpPr>
        <p:spPr bwMode="auto">
          <a:xfrm>
            <a:off x="3827463" y="1935163"/>
            <a:ext cx="315912" cy="1201737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17" name="Shape 109"/>
          <p:cNvSpPr>
            <a:spLocks noChangeShapeType="1"/>
          </p:cNvSpPr>
          <p:nvPr/>
        </p:nvSpPr>
        <p:spPr bwMode="auto">
          <a:xfrm flipH="1" flipV="1">
            <a:off x="6262688" y="4391025"/>
            <a:ext cx="2073275" cy="862013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18" name="Shape 110"/>
          <p:cNvSpPr>
            <a:spLocks noChangeShapeType="1"/>
          </p:cNvSpPr>
          <p:nvPr/>
        </p:nvSpPr>
        <p:spPr bwMode="auto">
          <a:xfrm flipH="1">
            <a:off x="701675" y="4911725"/>
            <a:ext cx="2286000" cy="1169988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20" name="Shape 112"/>
          <p:cNvSpPr>
            <a:spLocks noChangeShapeType="1"/>
          </p:cNvSpPr>
          <p:nvPr/>
        </p:nvSpPr>
        <p:spPr bwMode="auto">
          <a:xfrm>
            <a:off x="2041525" y="2679700"/>
            <a:ext cx="2009775" cy="42545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21" name="Shape 113"/>
          <p:cNvSpPr>
            <a:spLocks noChangeShapeType="1"/>
          </p:cNvSpPr>
          <p:nvPr/>
        </p:nvSpPr>
        <p:spPr bwMode="auto">
          <a:xfrm>
            <a:off x="1163638" y="4445000"/>
            <a:ext cx="1844675" cy="42545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22" name="Shape 114"/>
          <p:cNvSpPr>
            <a:spLocks noChangeShapeType="1"/>
          </p:cNvSpPr>
          <p:nvPr/>
        </p:nvSpPr>
        <p:spPr bwMode="auto">
          <a:xfrm flipH="1">
            <a:off x="2403475" y="4911725"/>
            <a:ext cx="638175" cy="979488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15" name="Shape 115"/>
          <p:cNvSpPr/>
          <p:nvPr/>
        </p:nvSpPr>
        <p:spPr>
          <a:xfrm>
            <a:off x="1857375" y="2490788"/>
            <a:ext cx="357188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16" name="Shape 116"/>
          <p:cNvSpPr/>
          <p:nvPr/>
        </p:nvSpPr>
        <p:spPr>
          <a:xfrm>
            <a:off x="1009650" y="4259263"/>
            <a:ext cx="357188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17" name="Shape 117"/>
          <p:cNvSpPr/>
          <p:nvPr/>
        </p:nvSpPr>
        <p:spPr>
          <a:xfrm>
            <a:off x="2197100" y="5749925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8926" name="Shape 118"/>
          <p:cNvSpPr>
            <a:spLocks noChangeShapeType="1"/>
          </p:cNvSpPr>
          <p:nvPr/>
        </p:nvSpPr>
        <p:spPr bwMode="auto">
          <a:xfrm>
            <a:off x="2136775" y="1754188"/>
            <a:ext cx="1882775" cy="130810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27" name="Shape 119"/>
          <p:cNvSpPr>
            <a:spLocks noChangeShapeType="1"/>
          </p:cNvSpPr>
          <p:nvPr/>
        </p:nvSpPr>
        <p:spPr bwMode="auto">
          <a:xfrm>
            <a:off x="2795588" y="1860550"/>
            <a:ext cx="1255712" cy="1190625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20" name="Shape 120"/>
          <p:cNvSpPr/>
          <p:nvPr/>
        </p:nvSpPr>
        <p:spPr>
          <a:xfrm>
            <a:off x="1955800" y="1527175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21" name="Shape 121"/>
          <p:cNvSpPr/>
          <p:nvPr/>
        </p:nvSpPr>
        <p:spPr>
          <a:xfrm>
            <a:off x="2616200" y="1660525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8930" name="Shape 122"/>
          <p:cNvSpPr>
            <a:spLocks noChangeShapeType="1"/>
          </p:cNvSpPr>
          <p:nvPr/>
        </p:nvSpPr>
        <p:spPr bwMode="auto">
          <a:xfrm flipV="1">
            <a:off x="1063625" y="4859338"/>
            <a:ext cx="1944688" cy="563562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23" name="Shape 123"/>
          <p:cNvSpPr/>
          <p:nvPr/>
        </p:nvSpPr>
        <p:spPr>
          <a:xfrm>
            <a:off x="901700" y="5249863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8932" name="Shape 124"/>
          <p:cNvSpPr>
            <a:spLocks noChangeShapeType="1"/>
          </p:cNvSpPr>
          <p:nvPr/>
        </p:nvSpPr>
        <p:spPr bwMode="auto">
          <a:xfrm flipH="1">
            <a:off x="6242050" y="3646488"/>
            <a:ext cx="1743075" cy="733425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33" name="Shape 125"/>
          <p:cNvSpPr>
            <a:spLocks noChangeShapeType="1"/>
          </p:cNvSpPr>
          <p:nvPr/>
        </p:nvSpPr>
        <p:spPr bwMode="auto">
          <a:xfrm>
            <a:off x="6305550" y="4433888"/>
            <a:ext cx="765175" cy="97790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26" name="Shape 126"/>
          <p:cNvSpPr/>
          <p:nvPr/>
        </p:nvSpPr>
        <p:spPr>
          <a:xfrm>
            <a:off x="7821613" y="3455988"/>
            <a:ext cx="358775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D3A60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27" name="Shape 127"/>
          <p:cNvSpPr/>
          <p:nvPr/>
        </p:nvSpPr>
        <p:spPr>
          <a:xfrm>
            <a:off x="6902450" y="5249863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8936" name="Shape 128"/>
          <p:cNvSpPr>
            <a:spLocks noChangeShapeType="1"/>
          </p:cNvSpPr>
          <p:nvPr/>
        </p:nvSpPr>
        <p:spPr bwMode="auto">
          <a:xfrm flipH="1" flipV="1">
            <a:off x="6305550" y="4359275"/>
            <a:ext cx="1668463" cy="42545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29" name="Shape 129"/>
          <p:cNvSpPr/>
          <p:nvPr/>
        </p:nvSpPr>
        <p:spPr>
          <a:xfrm>
            <a:off x="7821613" y="4633913"/>
            <a:ext cx="358775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30" name="Shape 130"/>
          <p:cNvSpPr/>
          <p:nvPr/>
        </p:nvSpPr>
        <p:spPr>
          <a:xfrm>
            <a:off x="554038" y="5875338"/>
            <a:ext cx="357187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31" name="Shape 131"/>
          <p:cNvSpPr/>
          <p:nvPr/>
        </p:nvSpPr>
        <p:spPr>
          <a:xfrm>
            <a:off x="8143875" y="5054600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8940" name="Shape 132"/>
          <p:cNvSpPr>
            <a:spLocks noChangeShapeType="1"/>
          </p:cNvSpPr>
          <p:nvPr/>
        </p:nvSpPr>
        <p:spPr bwMode="auto">
          <a:xfrm>
            <a:off x="4040188" y="3114675"/>
            <a:ext cx="2254250" cy="127635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41" name="Shape 133"/>
          <p:cNvSpPr>
            <a:spLocks noChangeShapeType="1"/>
          </p:cNvSpPr>
          <p:nvPr/>
        </p:nvSpPr>
        <p:spPr bwMode="auto">
          <a:xfrm flipH="1">
            <a:off x="3051175" y="3114675"/>
            <a:ext cx="1052513" cy="1712913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42" name="Shape 134"/>
          <p:cNvSpPr>
            <a:spLocks noChangeShapeType="1"/>
          </p:cNvSpPr>
          <p:nvPr/>
        </p:nvSpPr>
        <p:spPr bwMode="auto">
          <a:xfrm flipH="1">
            <a:off x="3062288" y="4391025"/>
            <a:ext cx="3243262" cy="500063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38" name="Shape 138"/>
          <p:cNvSpPr/>
          <p:nvPr/>
        </p:nvSpPr>
        <p:spPr>
          <a:xfrm>
            <a:off x="3875088" y="2867025"/>
            <a:ext cx="447675" cy="446088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39" name="Shape 139"/>
          <p:cNvSpPr/>
          <p:nvPr/>
        </p:nvSpPr>
        <p:spPr>
          <a:xfrm>
            <a:off x="2830513" y="4652963"/>
            <a:ext cx="446087" cy="446087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40" name="Shape 140"/>
          <p:cNvSpPr/>
          <p:nvPr/>
        </p:nvSpPr>
        <p:spPr>
          <a:xfrm>
            <a:off x="6062663" y="4170363"/>
            <a:ext cx="447675" cy="446087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41" name="Shape 141"/>
          <p:cNvSpPr/>
          <p:nvPr/>
        </p:nvSpPr>
        <p:spPr>
          <a:xfrm>
            <a:off x="3643313" y="1697038"/>
            <a:ext cx="357187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Who’s serving Web services?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January 25, 2017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EECS 489 – Lecture 6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93C13-EE0C-EE4E-AB27-289AE4B3B289}" type="slidenum">
              <a:rPr lang="en-US" altLang="x-none" smtClean="0"/>
              <a:pPr/>
              <a:t>25</a:t>
            </a:fld>
            <a:endParaRPr lang="en-US" altLang="x-none"/>
          </a:p>
        </p:txBody>
      </p:sp>
      <p:sp>
        <p:nvSpPr>
          <p:cNvPr id="3" name="TextBox 2"/>
          <p:cNvSpPr txBox="1"/>
          <p:nvPr/>
        </p:nvSpPr>
        <p:spPr>
          <a:xfrm>
            <a:off x="154061" y="3878918"/>
            <a:ext cx="9444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 smtClean="0">
                <a:solidFill>
                  <a:schemeClr val="accent2"/>
                </a:solidFill>
              </a:rPr>
              <a:t>User</a:t>
            </a:r>
            <a:endParaRPr lang="en-US" sz="2800" b="0" dirty="0">
              <a:solidFill>
                <a:schemeClr val="accent2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7696200" y="2981980"/>
            <a:ext cx="12442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 smtClean="0">
                <a:solidFill>
                  <a:srgbClr val="D3A600"/>
                </a:solidFill>
              </a:rPr>
              <a:t>Server</a:t>
            </a:r>
            <a:endParaRPr lang="en-US" sz="2800" b="0" dirty="0">
              <a:solidFill>
                <a:srgbClr val="D3A600"/>
              </a:solidFill>
            </a:endParaRPr>
          </a:p>
        </p:txBody>
      </p:sp>
      <p:sp>
        <p:nvSpPr>
          <p:cNvPr id="4" name="Freeform 3"/>
          <p:cNvSpPr/>
          <p:nvPr/>
        </p:nvSpPr>
        <p:spPr bwMode="auto">
          <a:xfrm>
            <a:off x="1358537" y="3487783"/>
            <a:ext cx="6413863" cy="1086453"/>
          </a:xfrm>
          <a:custGeom>
            <a:avLst/>
            <a:gdLst>
              <a:gd name="connsiteX0" fmla="*/ 0 w 6413863"/>
              <a:gd name="connsiteY0" fmla="*/ 679268 h 1086453"/>
              <a:gd name="connsiteX1" fmla="*/ 1776549 w 6413863"/>
              <a:gd name="connsiteY1" fmla="*/ 1058091 h 1086453"/>
              <a:gd name="connsiteX2" fmla="*/ 6413863 w 6413863"/>
              <a:gd name="connsiteY2" fmla="*/ 0 h 10864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413863" h="1086453">
                <a:moveTo>
                  <a:pt x="0" y="679268"/>
                </a:moveTo>
                <a:cubicBezTo>
                  <a:pt x="353786" y="925285"/>
                  <a:pt x="707572" y="1171302"/>
                  <a:pt x="1776549" y="1058091"/>
                </a:cubicBezTo>
                <a:cubicBezTo>
                  <a:pt x="2845526" y="944880"/>
                  <a:pt x="6413863" y="0"/>
                  <a:pt x="6413863" y="0"/>
                </a:cubicBezTo>
              </a:path>
            </a:pathLst>
          </a:custGeom>
          <a:noFill/>
          <a:ln w="28575" cap="flat" cmpd="sng" algn="ctr">
            <a:solidFill>
              <a:schemeClr val="accent2"/>
            </a:solidFill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 rot="20868623">
            <a:off x="3546046" y="3914944"/>
            <a:ext cx="17502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HTTP Response</a:t>
            </a:r>
            <a:endParaRPr lang="en-US" dirty="0"/>
          </a:p>
        </p:txBody>
      </p:sp>
      <p:sp>
        <p:nvSpPr>
          <p:cNvPr id="5" name="Folded Corner 4"/>
          <p:cNvSpPr/>
          <p:nvPr/>
        </p:nvSpPr>
        <p:spPr bwMode="auto">
          <a:xfrm>
            <a:off x="154061" y="2490788"/>
            <a:ext cx="1104827" cy="1206500"/>
          </a:xfrm>
          <a:prstGeom prst="foldedCorner">
            <a:avLst/>
          </a:prstGeom>
          <a:solidFill>
            <a:schemeClr val="accent1"/>
          </a:solidFill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stealth" w="med" len="lg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r>
              <a:rPr lang="en-US" sz="1000" b="0" dirty="0" smtClean="0"/>
              <a:t>&lt;</a:t>
            </a:r>
            <a:r>
              <a:rPr lang="en-US" sz="1000" b="0" dirty="0"/>
              <a:t>html</a:t>
            </a:r>
            <a:r>
              <a:rPr lang="en-US" sz="1000" b="0" dirty="0" smtClean="0"/>
              <a:t>&gt;</a:t>
            </a:r>
          </a:p>
          <a:p>
            <a:pPr eaLnBrk="0" hangingPunct="0"/>
            <a:r>
              <a:rPr lang="en-US" sz="1000" b="0" dirty="0" smtClean="0"/>
              <a:t>&lt;</a:t>
            </a:r>
            <a:r>
              <a:rPr lang="en-US" sz="1000" b="0" dirty="0"/>
              <a:t>body</a:t>
            </a:r>
            <a:r>
              <a:rPr lang="en-US" sz="1000" b="0" dirty="0" smtClean="0"/>
              <a:t>&gt;</a:t>
            </a:r>
          </a:p>
          <a:p>
            <a:pPr eaLnBrk="0" hangingPunct="0"/>
            <a:r>
              <a:rPr lang="en-US" sz="1000" b="0" dirty="0" smtClean="0"/>
              <a:t>... …</a:t>
            </a:r>
          </a:p>
          <a:p>
            <a:pPr eaLnBrk="0" hangingPunct="0"/>
            <a:r>
              <a:rPr lang="en-US" sz="1000" b="0" dirty="0" smtClean="0"/>
              <a:t>&lt;/</a:t>
            </a:r>
            <a:r>
              <a:rPr lang="en-US" sz="1000" b="0" dirty="0"/>
              <a:t>body</a:t>
            </a:r>
            <a:r>
              <a:rPr lang="en-US" sz="1000" b="0" dirty="0" smtClean="0"/>
              <a:t>&gt;</a:t>
            </a:r>
          </a:p>
          <a:p>
            <a:pPr eaLnBrk="0" hangingPunct="0"/>
            <a:r>
              <a:rPr lang="en-US" sz="1000" b="0" dirty="0" smtClean="0"/>
              <a:t>&lt;/</a:t>
            </a:r>
            <a:r>
              <a:rPr lang="en-US" sz="1000" b="0" dirty="0"/>
              <a:t>html&gt;</a:t>
            </a:r>
            <a:endParaRPr kumimoji="0" lang="en-US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1014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2" grpId="0"/>
      <p:bldP spid="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Who’s serving Web services? Datacenters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January 25, 2017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EECS 489 – Lecture 6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07A418-0CEB-9E4A-BA45-3B7D3D133EB9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8" name="Content Placeholder 7" descr="DLS_008.jpe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671" y="1600200"/>
            <a:ext cx="6631057" cy="44196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826878" y="5773579"/>
            <a:ext cx="11368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srgbClr val="D3A600"/>
                </a:solidFill>
              </a:rPr>
              <a:t>Source: Google</a:t>
            </a:r>
            <a:endParaRPr lang="en-US" sz="1000" dirty="0">
              <a:solidFill>
                <a:srgbClr val="D3A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7640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Who’s serving Web services</a:t>
            </a:r>
            <a:r>
              <a:rPr lang="en-US" dirty="0" smtClean="0"/>
              <a:t>? Datacenters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January 25, 2017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EECS 489 – Lecture 6</a:t>
            </a:r>
            <a:endParaRPr lang="en-US" sz="1050" b="0" dirty="0">
              <a:latin typeface="Times New Roman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12" name="Content Placeholder 11" descr="CBF_009.jpe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671" y="1600200"/>
            <a:ext cx="6631057" cy="44196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826878" y="5773579"/>
            <a:ext cx="11368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srgbClr val="D3A600"/>
                </a:solidFill>
              </a:rPr>
              <a:t>Source: Google</a:t>
            </a:r>
            <a:endParaRPr lang="en-US" sz="1000" dirty="0">
              <a:solidFill>
                <a:srgbClr val="D3A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3923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Who’s serving Web services? Datacenters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January 25, 2017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EECS 489 – Lecture 6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28</a:t>
            </a:fld>
            <a:endParaRPr lang="en-US"/>
          </a:p>
        </p:txBody>
      </p:sp>
      <p:pic>
        <p:nvPicPr>
          <p:cNvPr id="7" name="Content Placeholder 6" descr="PRY_20.jpe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671" y="1600200"/>
            <a:ext cx="6631057" cy="44196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374659" y="5773579"/>
            <a:ext cx="129234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srgbClr val="D3A600"/>
                </a:solidFill>
              </a:rPr>
              <a:t>Source</a:t>
            </a:r>
            <a:r>
              <a:rPr lang="en-US" sz="1000" smtClean="0">
                <a:solidFill>
                  <a:srgbClr val="D3A600"/>
                </a:solidFill>
              </a:rPr>
              <a:t>: Facebook</a:t>
            </a:r>
            <a:endParaRPr lang="en-US" sz="1000" dirty="0">
              <a:solidFill>
                <a:srgbClr val="D3A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9792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2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Datacenter networks </a:t>
            </a:r>
            <a:endParaRPr lang="en-US" dirty="0"/>
          </a:p>
        </p:txBody>
      </p:sp>
      <p:sp>
        <p:nvSpPr>
          <p:cNvPr id="68613" name="Rectangle 6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Tens to hundreds of thousands of hosts, often closely coupled, in close proximity:</a:t>
            </a:r>
          </a:p>
          <a:p>
            <a:pPr lvl="1"/>
            <a:r>
              <a:rPr lang="en-US" dirty="0"/>
              <a:t>E</a:t>
            </a:r>
            <a:r>
              <a:rPr lang="en-US" dirty="0" smtClean="0"/>
              <a:t>-commerce (e.g., Amazon)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ontent servers (e.g., </a:t>
            </a:r>
            <a:r>
              <a:rPr lang="en-US" dirty="0" err="1" smtClean="0"/>
              <a:t>NetFlix</a:t>
            </a:r>
            <a:r>
              <a:rPr lang="en-US" dirty="0" smtClean="0"/>
              <a:t>, YouTube, Apple, Microsoft)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earch engines, data mining (e.g., Google)</a:t>
            </a:r>
          </a:p>
          <a:p>
            <a:pPr lvl="1"/>
            <a:r>
              <a:rPr lang="en-US" dirty="0" smtClean="0"/>
              <a:t>Social networks (e.g., Facebook, Twitter, Instagram)</a:t>
            </a:r>
          </a:p>
          <a:p>
            <a:r>
              <a:rPr lang="en-US" dirty="0" smtClean="0"/>
              <a:t>Challenges:</a:t>
            </a:r>
          </a:p>
          <a:p>
            <a:pPr lvl="1"/>
            <a:r>
              <a:rPr lang="en-US" dirty="0" smtClean="0"/>
              <a:t>Multiple applications, each serving massive numbers of clients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January 25, 2017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EECS 489 – Lecture 6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940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61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Recap: Web components</a:t>
            </a:r>
            <a:endParaRPr lang="en-US" dirty="0"/>
          </a:p>
        </p:txBody>
      </p:sp>
      <p:sp>
        <p:nvSpPr>
          <p:cNvPr id="1064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Infrastructure:</a:t>
            </a:r>
          </a:p>
          <a:p>
            <a:pPr lvl="1"/>
            <a:r>
              <a:rPr lang="en-US" dirty="0" smtClean="0"/>
              <a:t>Clients</a:t>
            </a:r>
          </a:p>
          <a:p>
            <a:pPr lvl="1"/>
            <a:r>
              <a:rPr lang="en-US" dirty="0" smtClean="0"/>
              <a:t>Servers (DNS, CDN, Datacenters)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Content:</a:t>
            </a:r>
          </a:p>
          <a:p>
            <a:pPr lvl="1"/>
            <a:r>
              <a:rPr lang="en-US" dirty="0" smtClean="0"/>
              <a:t>URL: naming content</a:t>
            </a:r>
          </a:p>
          <a:p>
            <a:pPr lvl="1"/>
            <a:r>
              <a:rPr lang="en-US" dirty="0" smtClean="0"/>
              <a:t>HTML: formatting content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Protocol for exchanging information: HTTP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January 25, 2017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EECS 489 – Lecture 6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4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How big exactly?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1M servers/site [Microsoft/Amazon/Google] </a:t>
            </a:r>
          </a:p>
          <a:p>
            <a:r>
              <a:rPr lang="en-US" dirty="0" smtClean="0"/>
              <a:t>&gt; $1B to build one site [Facebook]</a:t>
            </a:r>
          </a:p>
          <a:p>
            <a:r>
              <a:rPr lang="en-US" dirty="0" smtClean="0"/>
              <a:t>&gt;$20M/month/site operational costs [MS</a:t>
            </a:r>
            <a:r>
              <a:rPr lang="fr-FR" dirty="0" smtClean="0"/>
              <a:t>’</a:t>
            </a:r>
            <a:r>
              <a:rPr lang="en-US" dirty="0" smtClean="0"/>
              <a:t>09]</a:t>
            </a:r>
          </a:p>
          <a:p>
            <a:r>
              <a:rPr lang="en-US" dirty="0"/>
              <a:t>D</a:t>
            </a:r>
            <a:r>
              <a:rPr lang="en-US" dirty="0" smtClean="0"/>
              <a:t>ata </a:t>
            </a:r>
            <a:r>
              <a:rPr lang="en-US" dirty="0"/>
              <a:t>center hardware spending will grow to </a:t>
            </a:r>
            <a:r>
              <a:rPr lang="en-US" dirty="0">
                <a:solidFill>
                  <a:srgbClr val="0000FF"/>
                </a:solidFill>
              </a:rPr>
              <a:t>$177 billion</a:t>
            </a:r>
            <a:r>
              <a:rPr lang="en-US" dirty="0"/>
              <a:t> in 2017</a:t>
            </a:r>
            <a:r>
              <a:rPr lang="en-US" dirty="0" smtClean="0"/>
              <a:t>. [Gartner report]</a:t>
            </a:r>
          </a:p>
          <a:p>
            <a:endParaRPr lang="en-US" dirty="0" smtClean="0"/>
          </a:p>
          <a:p>
            <a:r>
              <a:rPr lang="en-US" dirty="0" smtClean="0"/>
              <a:t>But only O(10-100) sites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January 25, 2017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EECS 489 – Lecture 6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722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Datacenter networks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January 25, 2017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EECS 489 – Lecture 6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964537" y="5714559"/>
            <a:ext cx="1101477" cy="180886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0" dirty="0" smtClean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rPr>
              <a:t>Server</a:t>
            </a:r>
            <a:endParaRPr lang="en-US" sz="1400" b="0" dirty="0">
              <a:solidFill>
                <a:schemeClr val="accent2"/>
              </a:solidFill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72" name="Group 71"/>
          <p:cNvGrpSpPr/>
          <p:nvPr/>
        </p:nvGrpSpPr>
        <p:grpSpPr>
          <a:xfrm>
            <a:off x="1905000" y="2854045"/>
            <a:ext cx="1227999" cy="3141759"/>
            <a:chOff x="1905000" y="2854045"/>
            <a:chExt cx="1227999" cy="3141759"/>
          </a:xfrm>
        </p:grpSpPr>
        <p:sp>
          <p:nvSpPr>
            <p:cNvPr id="11" name="Rectangle 10"/>
            <p:cNvSpPr/>
            <p:nvPr/>
          </p:nvSpPr>
          <p:spPr>
            <a:xfrm>
              <a:off x="1964537" y="5449560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64537" y="5178231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964537" y="4906902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964537" y="4633108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964537" y="4355346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964537" y="4090347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1964537" y="3819018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964537" y="3547689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964537" y="3273895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1964537" y="2989518"/>
              <a:ext cx="1101477" cy="180886"/>
            </a:xfrm>
            <a:prstGeom prst="rect">
              <a:avLst/>
            </a:prstGeom>
            <a:solidFill>
              <a:srgbClr val="D3A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0" dirty="0" smtClean="0">
                  <a:solidFill>
                    <a:schemeClr val="accent2"/>
                  </a:solidFill>
                  <a:latin typeface="Arial" charset="0"/>
                  <a:ea typeface="Arial" charset="0"/>
                  <a:cs typeface="Arial" charset="0"/>
                </a:rPr>
                <a:t>ToR Switch</a:t>
              </a:r>
              <a:endParaRPr lang="en-US" b="0" dirty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905000" y="2854045"/>
              <a:ext cx="1227999" cy="314175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3251887" y="2854045"/>
            <a:ext cx="1227999" cy="3141759"/>
            <a:chOff x="3251887" y="2854045"/>
            <a:chExt cx="1227999" cy="3141759"/>
          </a:xfrm>
        </p:grpSpPr>
        <p:sp>
          <p:nvSpPr>
            <p:cNvPr id="23" name="Rectangle 22"/>
            <p:cNvSpPr/>
            <p:nvPr/>
          </p:nvSpPr>
          <p:spPr>
            <a:xfrm>
              <a:off x="3311424" y="5714559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3311424" y="5449560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3311424" y="5178231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3311424" y="4906902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3311424" y="4633108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3311424" y="4355346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3311424" y="4090347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3311424" y="3819018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3311424" y="3547689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3311424" y="3273895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3311424" y="2989518"/>
              <a:ext cx="1101477" cy="180886"/>
            </a:xfrm>
            <a:prstGeom prst="rect">
              <a:avLst/>
            </a:prstGeom>
            <a:solidFill>
              <a:srgbClr val="D3A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3251887" y="2854045"/>
              <a:ext cx="1227999" cy="314175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75" name="Group 74"/>
          <p:cNvGrpSpPr/>
          <p:nvPr/>
        </p:nvGrpSpPr>
        <p:grpSpPr>
          <a:xfrm>
            <a:off x="4598774" y="2854045"/>
            <a:ext cx="1227999" cy="3141759"/>
            <a:chOff x="4598774" y="2854045"/>
            <a:chExt cx="1227999" cy="3141759"/>
          </a:xfrm>
        </p:grpSpPr>
        <p:sp>
          <p:nvSpPr>
            <p:cNvPr id="36" name="Rectangle 35"/>
            <p:cNvSpPr/>
            <p:nvPr/>
          </p:nvSpPr>
          <p:spPr>
            <a:xfrm>
              <a:off x="4658311" y="5714559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4658311" y="5449560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4658311" y="5178231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4658311" y="4906902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4658311" y="4633108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4658311" y="4355346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4658311" y="4090347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4658311" y="3819018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4658311" y="3547689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4658311" y="3273895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4658311" y="2989518"/>
              <a:ext cx="1101477" cy="180886"/>
            </a:xfrm>
            <a:prstGeom prst="rect">
              <a:avLst/>
            </a:prstGeom>
            <a:solidFill>
              <a:srgbClr val="D3A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4598774" y="2854045"/>
              <a:ext cx="1227999" cy="314175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74" name="Group 73"/>
          <p:cNvGrpSpPr/>
          <p:nvPr/>
        </p:nvGrpSpPr>
        <p:grpSpPr>
          <a:xfrm>
            <a:off x="5945661" y="2843613"/>
            <a:ext cx="1227999" cy="3141759"/>
            <a:chOff x="5945661" y="2843613"/>
            <a:chExt cx="1227999" cy="3141759"/>
          </a:xfrm>
        </p:grpSpPr>
        <p:sp>
          <p:nvSpPr>
            <p:cNvPr id="49" name="Rectangle 48"/>
            <p:cNvSpPr/>
            <p:nvPr/>
          </p:nvSpPr>
          <p:spPr>
            <a:xfrm>
              <a:off x="6005198" y="5704127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6005198" y="5439128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6005198" y="5167799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6005198" y="4896470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53" name="Rectangle 52"/>
            <p:cNvSpPr/>
            <p:nvPr/>
          </p:nvSpPr>
          <p:spPr>
            <a:xfrm>
              <a:off x="6005198" y="4622676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54" name="Rectangle 53"/>
            <p:cNvSpPr/>
            <p:nvPr/>
          </p:nvSpPr>
          <p:spPr>
            <a:xfrm>
              <a:off x="6005198" y="4344914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55" name="Rectangle 54"/>
            <p:cNvSpPr/>
            <p:nvPr/>
          </p:nvSpPr>
          <p:spPr>
            <a:xfrm>
              <a:off x="6005198" y="4079915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56" name="Rectangle 55"/>
            <p:cNvSpPr/>
            <p:nvPr/>
          </p:nvSpPr>
          <p:spPr>
            <a:xfrm>
              <a:off x="6005198" y="3808586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6005198" y="3537257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6005198" y="3263463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6005198" y="2979086"/>
              <a:ext cx="1101477" cy="180886"/>
            </a:xfrm>
            <a:prstGeom prst="rect">
              <a:avLst/>
            </a:prstGeom>
            <a:solidFill>
              <a:srgbClr val="D3A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5945661" y="2843613"/>
              <a:ext cx="1227999" cy="314175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charset="0"/>
                <a:ea typeface="Arial" charset="0"/>
                <a:cs typeface="Arial" charset="0"/>
              </a:endParaRPr>
            </a:p>
          </p:txBody>
        </p:sp>
      </p:grpSp>
      <p:sp>
        <p:nvSpPr>
          <p:cNvPr id="61" name="Rectangle 60"/>
          <p:cNvSpPr/>
          <p:nvPr/>
        </p:nvSpPr>
        <p:spPr>
          <a:xfrm>
            <a:off x="2812778" y="1853666"/>
            <a:ext cx="3334215" cy="667987"/>
          </a:xfrm>
          <a:prstGeom prst="rect">
            <a:avLst/>
          </a:prstGeom>
          <a:solidFill>
            <a:srgbClr val="D3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0" dirty="0" smtClean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rPr>
              <a:t>Aggregation</a:t>
            </a:r>
            <a:endParaRPr lang="en-US" sz="2400" b="0" dirty="0">
              <a:solidFill>
                <a:schemeClr val="accent2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62" name="Elbow Connector 61"/>
          <p:cNvCxnSpPr>
            <a:stCxn id="53" idx="0"/>
          </p:cNvCxnSpPr>
          <p:nvPr/>
        </p:nvCxnSpPr>
        <p:spPr>
          <a:xfrm rot="5400000" flipH="1" flipV="1">
            <a:off x="3263649" y="1773281"/>
            <a:ext cx="467865" cy="1964610"/>
          </a:xfrm>
          <a:prstGeom prst="bentConnector3">
            <a:avLst>
              <a:gd name="adj1" fmla="val 66684"/>
            </a:avLst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Elbow Connector 62"/>
          <p:cNvCxnSpPr/>
          <p:nvPr/>
        </p:nvCxnSpPr>
        <p:spPr>
          <a:xfrm rot="5400000" flipH="1" flipV="1">
            <a:off x="3937092" y="2446725"/>
            <a:ext cx="467865" cy="617723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Elbow Connector 63"/>
          <p:cNvCxnSpPr/>
          <p:nvPr/>
        </p:nvCxnSpPr>
        <p:spPr>
          <a:xfrm rot="16200000" flipV="1">
            <a:off x="4610536" y="2391004"/>
            <a:ext cx="467865" cy="729164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Elbow Connector 64"/>
          <p:cNvCxnSpPr/>
          <p:nvPr/>
        </p:nvCxnSpPr>
        <p:spPr>
          <a:xfrm rot="16200000" flipV="1">
            <a:off x="5289196" y="1712344"/>
            <a:ext cx="457433" cy="2076051"/>
          </a:xfrm>
          <a:prstGeom prst="bentConnector3">
            <a:avLst>
              <a:gd name="adj1" fmla="val 67064"/>
            </a:avLst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Elbow Connector 65"/>
          <p:cNvCxnSpPr/>
          <p:nvPr/>
        </p:nvCxnSpPr>
        <p:spPr>
          <a:xfrm flipV="1">
            <a:off x="4479885" y="1568956"/>
            <a:ext cx="1057510" cy="284711"/>
          </a:xfrm>
          <a:prstGeom prst="bentConnector3">
            <a:avLst>
              <a:gd name="adj1" fmla="val 1130"/>
            </a:avLst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844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61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6" name="Straight Connector 305"/>
          <p:cNvCxnSpPr>
            <a:stCxn id="107" idx="0"/>
          </p:cNvCxnSpPr>
          <p:nvPr/>
        </p:nvCxnSpPr>
        <p:spPr bwMode="auto">
          <a:xfrm flipV="1">
            <a:off x="3776944" y="1524000"/>
            <a:ext cx="642656" cy="94177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stealth" w="med" len="lg"/>
          </a:ln>
          <a:effectLst/>
        </p:spPr>
      </p:cxnSp>
      <p:cxnSp>
        <p:nvCxnSpPr>
          <p:cNvPr id="308" name="Straight Connector 307"/>
          <p:cNvCxnSpPr>
            <a:stCxn id="137" idx="0"/>
          </p:cNvCxnSpPr>
          <p:nvPr/>
        </p:nvCxnSpPr>
        <p:spPr bwMode="auto">
          <a:xfrm flipH="1" flipV="1">
            <a:off x="4648200" y="1524000"/>
            <a:ext cx="590898" cy="94018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stealth" w="med" len="lg"/>
          </a:ln>
          <a:effectLst/>
        </p:spPr>
      </p:cxnSp>
      <p:sp>
        <p:nvSpPr>
          <p:cNvPr id="304" name="Cloud 303"/>
          <p:cNvSpPr/>
          <p:nvPr/>
        </p:nvSpPr>
        <p:spPr bwMode="auto">
          <a:xfrm>
            <a:off x="3138890" y="228600"/>
            <a:ext cx="2753915" cy="2057400"/>
          </a:xfrm>
          <a:prstGeom prst="cloud">
            <a:avLst/>
          </a:prstGeom>
          <a:solidFill>
            <a:schemeClr val="tx1">
              <a:lumMod val="20000"/>
              <a:lumOff val="80000"/>
            </a:schemeClr>
          </a:solidFill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en-US" dirty="0"/>
              <a:t>Datacenter </a:t>
            </a:r>
            <a:r>
              <a:rPr lang="en-US" dirty="0" smtClean="0"/>
              <a:t>networks (Cont.)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January 25, 2017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EECS 489 – Lecture 6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07A418-0CEB-9E4A-BA45-3B7D3D133EB9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846128" y="4977248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846128" y="4900121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846128" y="4821152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846128" y="4742182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846128" y="4662495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846128" y="4581653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846128" y="4504526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846128" y="4425557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846128" y="4346587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846128" y="4266900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846128" y="4184133"/>
            <a:ext cx="320582" cy="52646"/>
          </a:xfrm>
          <a:prstGeom prst="rect">
            <a:avLst/>
          </a:prstGeom>
          <a:solidFill>
            <a:srgbClr val="D3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1828800" y="4144704"/>
            <a:ext cx="357406" cy="914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2478030" y="4977096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2478030" y="4899969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2478030" y="4821000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2478030" y="4742030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2478030" y="4662343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2478030" y="4581501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2478030" y="4504374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2478030" y="4425405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2478030" y="4346435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2478030" y="4266748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2478030" y="4183981"/>
            <a:ext cx="320582" cy="52646"/>
          </a:xfrm>
          <a:prstGeom prst="rect">
            <a:avLst/>
          </a:prstGeom>
          <a:solidFill>
            <a:srgbClr val="D3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2460702" y="4144552"/>
            <a:ext cx="357406" cy="914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1981200" y="3555980"/>
            <a:ext cx="722194" cy="273769"/>
          </a:xfrm>
          <a:prstGeom prst="rect">
            <a:avLst/>
          </a:prstGeom>
          <a:solidFill>
            <a:srgbClr val="D3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123" name="Straight Connector 122"/>
          <p:cNvCxnSpPr>
            <a:stCxn id="29" idx="0"/>
            <a:endCxn id="102" idx="2"/>
          </p:cNvCxnSpPr>
          <p:nvPr/>
        </p:nvCxnSpPr>
        <p:spPr>
          <a:xfrm flipH="1" flipV="1">
            <a:off x="2342297" y="3829749"/>
            <a:ext cx="297108" cy="314803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>
            <a:stCxn id="17" idx="0"/>
            <a:endCxn id="102" idx="2"/>
          </p:cNvCxnSpPr>
          <p:nvPr/>
        </p:nvCxnSpPr>
        <p:spPr>
          <a:xfrm flipV="1">
            <a:off x="2007503" y="3829749"/>
            <a:ext cx="334794" cy="314955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2" name="Group 301"/>
          <p:cNvGrpSpPr/>
          <p:nvPr/>
        </p:nvGrpSpPr>
        <p:grpSpPr>
          <a:xfrm>
            <a:off x="3282290" y="3554165"/>
            <a:ext cx="989308" cy="1504939"/>
            <a:chOff x="3282290" y="3554165"/>
            <a:chExt cx="989308" cy="1504939"/>
          </a:xfrm>
        </p:grpSpPr>
        <p:sp>
          <p:nvSpPr>
            <p:cNvPr id="30" name="Rectangle 29"/>
            <p:cNvSpPr/>
            <p:nvPr/>
          </p:nvSpPr>
          <p:spPr>
            <a:xfrm>
              <a:off x="3299618" y="4977248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3299618" y="4900121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3299618" y="4821152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3299618" y="4742182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3299618" y="4662495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3299618" y="4581653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3299618" y="4504526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3299618" y="4425557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299618" y="4346587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3299618" y="4266900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3299618" y="4184133"/>
              <a:ext cx="320582" cy="52646"/>
            </a:xfrm>
            <a:prstGeom prst="rect">
              <a:avLst/>
            </a:prstGeom>
            <a:solidFill>
              <a:srgbClr val="D3A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3282290" y="4144704"/>
              <a:ext cx="357406" cy="914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3931520" y="4977096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3931520" y="4899969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3931520" y="4821000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3931520" y="4742030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3931520" y="4662343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3931520" y="4581501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3931520" y="4504374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3931520" y="4425405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3931520" y="4346435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3931520" y="4266748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3931520" y="4183981"/>
              <a:ext cx="320582" cy="52646"/>
            </a:xfrm>
            <a:prstGeom prst="rect">
              <a:avLst/>
            </a:prstGeom>
            <a:solidFill>
              <a:srgbClr val="D3A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3914192" y="4144552"/>
              <a:ext cx="357406" cy="914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ectangle 102"/>
            <p:cNvSpPr/>
            <p:nvPr/>
          </p:nvSpPr>
          <p:spPr>
            <a:xfrm>
              <a:off x="3429000" y="3554165"/>
              <a:ext cx="727196" cy="273769"/>
            </a:xfrm>
            <a:prstGeom prst="rect">
              <a:avLst/>
            </a:prstGeom>
            <a:solidFill>
              <a:srgbClr val="D3A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dirty="0">
                <a:solidFill>
                  <a:schemeClr val="accent2"/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cxnSp>
          <p:nvCxnSpPr>
            <p:cNvPr id="120" name="Straight Connector 119"/>
            <p:cNvCxnSpPr>
              <a:stCxn id="41" idx="0"/>
              <a:endCxn id="103" idx="2"/>
            </p:cNvCxnSpPr>
            <p:nvPr/>
          </p:nvCxnSpPr>
          <p:spPr>
            <a:xfrm flipV="1">
              <a:off x="3460993" y="3827934"/>
              <a:ext cx="331605" cy="31677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/>
            <p:cNvCxnSpPr>
              <a:stCxn id="53" idx="0"/>
              <a:endCxn id="103" idx="2"/>
            </p:cNvCxnSpPr>
            <p:nvPr/>
          </p:nvCxnSpPr>
          <p:spPr>
            <a:xfrm flipH="1" flipV="1">
              <a:off x="3792598" y="3827934"/>
              <a:ext cx="300297" cy="316618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0" name="Group 299"/>
          <p:cNvGrpSpPr/>
          <p:nvPr/>
        </p:nvGrpSpPr>
        <p:grpSpPr>
          <a:xfrm>
            <a:off x="6171287" y="3555980"/>
            <a:ext cx="989308" cy="1503124"/>
            <a:chOff x="6171287" y="3555980"/>
            <a:chExt cx="989308" cy="1503124"/>
          </a:xfrm>
        </p:grpSpPr>
        <p:sp>
          <p:nvSpPr>
            <p:cNvPr id="78" name="Rectangle 77"/>
            <p:cNvSpPr/>
            <p:nvPr/>
          </p:nvSpPr>
          <p:spPr>
            <a:xfrm>
              <a:off x="6188615" y="4977248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Rectangle 78"/>
            <p:cNvSpPr/>
            <p:nvPr/>
          </p:nvSpPr>
          <p:spPr>
            <a:xfrm>
              <a:off x="6188615" y="4900121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Rectangle 79"/>
            <p:cNvSpPr/>
            <p:nvPr/>
          </p:nvSpPr>
          <p:spPr>
            <a:xfrm>
              <a:off x="6188615" y="4821152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Rectangle 80"/>
            <p:cNvSpPr/>
            <p:nvPr/>
          </p:nvSpPr>
          <p:spPr>
            <a:xfrm>
              <a:off x="6188615" y="4742182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Rectangle 81"/>
            <p:cNvSpPr/>
            <p:nvPr/>
          </p:nvSpPr>
          <p:spPr>
            <a:xfrm>
              <a:off x="6188615" y="4662495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ectangle 82"/>
            <p:cNvSpPr/>
            <p:nvPr/>
          </p:nvSpPr>
          <p:spPr>
            <a:xfrm>
              <a:off x="6188615" y="4581653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83"/>
            <p:cNvSpPr/>
            <p:nvPr/>
          </p:nvSpPr>
          <p:spPr>
            <a:xfrm>
              <a:off x="6188615" y="4504526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/>
            <p:cNvSpPr/>
            <p:nvPr/>
          </p:nvSpPr>
          <p:spPr>
            <a:xfrm>
              <a:off x="6188615" y="4425557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ectangle 85"/>
            <p:cNvSpPr/>
            <p:nvPr/>
          </p:nvSpPr>
          <p:spPr>
            <a:xfrm>
              <a:off x="6188615" y="4346587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86"/>
            <p:cNvSpPr/>
            <p:nvPr/>
          </p:nvSpPr>
          <p:spPr>
            <a:xfrm>
              <a:off x="6188615" y="4266900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Rectangle 87"/>
            <p:cNvSpPr/>
            <p:nvPr/>
          </p:nvSpPr>
          <p:spPr>
            <a:xfrm>
              <a:off x="6188615" y="4184133"/>
              <a:ext cx="320582" cy="52646"/>
            </a:xfrm>
            <a:prstGeom prst="rect">
              <a:avLst/>
            </a:prstGeom>
            <a:solidFill>
              <a:srgbClr val="D3A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 88"/>
            <p:cNvSpPr/>
            <p:nvPr/>
          </p:nvSpPr>
          <p:spPr>
            <a:xfrm>
              <a:off x="6171287" y="4144704"/>
              <a:ext cx="357406" cy="914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89"/>
            <p:cNvSpPr/>
            <p:nvPr/>
          </p:nvSpPr>
          <p:spPr>
            <a:xfrm>
              <a:off x="6820517" y="4977096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ectangle 90"/>
            <p:cNvSpPr/>
            <p:nvPr/>
          </p:nvSpPr>
          <p:spPr>
            <a:xfrm>
              <a:off x="6820517" y="4899969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ectangle 91"/>
            <p:cNvSpPr/>
            <p:nvPr/>
          </p:nvSpPr>
          <p:spPr>
            <a:xfrm>
              <a:off x="6820517" y="4821000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Rectangle 92"/>
            <p:cNvSpPr/>
            <p:nvPr/>
          </p:nvSpPr>
          <p:spPr>
            <a:xfrm>
              <a:off x="6820517" y="4742030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Rectangle 93"/>
            <p:cNvSpPr/>
            <p:nvPr/>
          </p:nvSpPr>
          <p:spPr>
            <a:xfrm>
              <a:off x="6820517" y="4662343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Rectangle 94"/>
            <p:cNvSpPr/>
            <p:nvPr/>
          </p:nvSpPr>
          <p:spPr>
            <a:xfrm>
              <a:off x="6820517" y="4581501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Rectangle 95"/>
            <p:cNvSpPr/>
            <p:nvPr/>
          </p:nvSpPr>
          <p:spPr>
            <a:xfrm>
              <a:off x="6820517" y="4504374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Rectangle 96"/>
            <p:cNvSpPr/>
            <p:nvPr/>
          </p:nvSpPr>
          <p:spPr>
            <a:xfrm>
              <a:off x="6820517" y="4425405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Rectangle 97"/>
            <p:cNvSpPr/>
            <p:nvPr/>
          </p:nvSpPr>
          <p:spPr>
            <a:xfrm>
              <a:off x="6820517" y="4346435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Rectangle 98"/>
            <p:cNvSpPr/>
            <p:nvPr/>
          </p:nvSpPr>
          <p:spPr>
            <a:xfrm>
              <a:off x="6820517" y="4266748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Rectangle 99"/>
            <p:cNvSpPr/>
            <p:nvPr/>
          </p:nvSpPr>
          <p:spPr>
            <a:xfrm>
              <a:off x="6820517" y="4183981"/>
              <a:ext cx="320582" cy="52646"/>
            </a:xfrm>
            <a:prstGeom prst="rect">
              <a:avLst/>
            </a:prstGeom>
            <a:solidFill>
              <a:srgbClr val="D3A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Rectangle 100"/>
            <p:cNvSpPr/>
            <p:nvPr/>
          </p:nvSpPr>
          <p:spPr>
            <a:xfrm>
              <a:off x="6803189" y="4144552"/>
              <a:ext cx="357406" cy="914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Rectangle 104"/>
            <p:cNvSpPr/>
            <p:nvPr/>
          </p:nvSpPr>
          <p:spPr>
            <a:xfrm>
              <a:off x="6324600" y="3555980"/>
              <a:ext cx="721669" cy="273769"/>
            </a:xfrm>
            <a:prstGeom prst="rect">
              <a:avLst/>
            </a:prstGeom>
            <a:solidFill>
              <a:srgbClr val="D3A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dirty="0">
                <a:solidFill>
                  <a:schemeClr val="accent2"/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cxnSp>
          <p:nvCxnSpPr>
            <p:cNvPr id="118" name="Straight Connector 117"/>
            <p:cNvCxnSpPr>
              <a:stCxn id="89" idx="0"/>
              <a:endCxn id="105" idx="2"/>
            </p:cNvCxnSpPr>
            <p:nvPr/>
          </p:nvCxnSpPr>
          <p:spPr>
            <a:xfrm flipV="1">
              <a:off x="6349990" y="3829749"/>
              <a:ext cx="335445" cy="314955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/>
            <p:cNvCxnSpPr>
              <a:stCxn id="101" idx="0"/>
              <a:endCxn id="105" idx="2"/>
            </p:cNvCxnSpPr>
            <p:nvPr/>
          </p:nvCxnSpPr>
          <p:spPr>
            <a:xfrm flipH="1" flipV="1">
              <a:off x="6685435" y="3829749"/>
              <a:ext cx="296457" cy="314803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1" name="Group 300"/>
          <p:cNvGrpSpPr/>
          <p:nvPr/>
        </p:nvGrpSpPr>
        <p:grpSpPr>
          <a:xfrm>
            <a:off x="4735780" y="3556630"/>
            <a:ext cx="989308" cy="1502474"/>
            <a:chOff x="4735780" y="3556630"/>
            <a:chExt cx="989308" cy="1502474"/>
          </a:xfrm>
        </p:grpSpPr>
        <p:sp>
          <p:nvSpPr>
            <p:cNvPr id="54" name="Rectangle 53"/>
            <p:cNvSpPr/>
            <p:nvPr/>
          </p:nvSpPr>
          <p:spPr>
            <a:xfrm>
              <a:off x="4753108" y="4977248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4753108" y="4900121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/>
            <p:cNvSpPr/>
            <p:nvPr/>
          </p:nvSpPr>
          <p:spPr>
            <a:xfrm>
              <a:off x="4753108" y="4821152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/>
            <p:cNvSpPr/>
            <p:nvPr/>
          </p:nvSpPr>
          <p:spPr>
            <a:xfrm>
              <a:off x="4753108" y="4742182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4753108" y="4662495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/>
            <p:cNvSpPr/>
            <p:nvPr/>
          </p:nvSpPr>
          <p:spPr>
            <a:xfrm>
              <a:off x="4753108" y="4581653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/>
            <p:cNvSpPr/>
            <p:nvPr/>
          </p:nvSpPr>
          <p:spPr>
            <a:xfrm>
              <a:off x="4753108" y="4504526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/>
            <p:cNvSpPr/>
            <p:nvPr/>
          </p:nvSpPr>
          <p:spPr>
            <a:xfrm>
              <a:off x="4753108" y="4425557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1"/>
            <p:cNvSpPr/>
            <p:nvPr/>
          </p:nvSpPr>
          <p:spPr>
            <a:xfrm>
              <a:off x="4753108" y="4346587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/>
            <p:cNvSpPr/>
            <p:nvPr/>
          </p:nvSpPr>
          <p:spPr>
            <a:xfrm>
              <a:off x="4753108" y="4266900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3"/>
            <p:cNvSpPr/>
            <p:nvPr/>
          </p:nvSpPr>
          <p:spPr>
            <a:xfrm>
              <a:off x="4753108" y="4184133"/>
              <a:ext cx="320582" cy="52646"/>
            </a:xfrm>
            <a:prstGeom prst="rect">
              <a:avLst/>
            </a:prstGeom>
            <a:solidFill>
              <a:srgbClr val="D3A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/>
            <p:cNvSpPr/>
            <p:nvPr/>
          </p:nvSpPr>
          <p:spPr>
            <a:xfrm>
              <a:off x="4735780" y="4144704"/>
              <a:ext cx="357406" cy="914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/>
            <p:cNvSpPr/>
            <p:nvPr/>
          </p:nvSpPr>
          <p:spPr>
            <a:xfrm>
              <a:off x="5385010" y="4977096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/>
            <p:cNvSpPr/>
            <p:nvPr/>
          </p:nvSpPr>
          <p:spPr>
            <a:xfrm>
              <a:off x="5385010" y="4899969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67"/>
            <p:cNvSpPr/>
            <p:nvPr/>
          </p:nvSpPr>
          <p:spPr>
            <a:xfrm>
              <a:off x="5385010" y="4821000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ectangle 68"/>
            <p:cNvSpPr/>
            <p:nvPr/>
          </p:nvSpPr>
          <p:spPr>
            <a:xfrm>
              <a:off x="5385010" y="4742030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/>
            <p:cNvSpPr/>
            <p:nvPr/>
          </p:nvSpPr>
          <p:spPr>
            <a:xfrm>
              <a:off x="5385010" y="4662343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Rectangle 70"/>
            <p:cNvSpPr/>
            <p:nvPr/>
          </p:nvSpPr>
          <p:spPr>
            <a:xfrm>
              <a:off x="5385010" y="4581501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Rectangle 71"/>
            <p:cNvSpPr/>
            <p:nvPr/>
          </p:nvSpPr>
          <p:spPr>
            <a:xfrm>
              <a:off x="5385010" y="4504374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tangle 72"/>
            <p:cNvSpPr/>
            <p:nvPr/>
          </p:nvSpPr>
          <p:spPr>
            <a:xfrm>
              <a:off x="5385010" y="4425405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 73"/>
            <p:cNvSpPr/>
            <p:nvPr/>
          </p:nvSpPr>
          <p:spPr>
            <a:xfrm>
              <a:off x="5385010" y="4346435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/>
            <p:cNvSpPr/>
            <p:nvPr/>
          </p:nvSpPr>
          <p:spPr>
            <a:xfrm>
              <a:off x="5385010" y="4266748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/>
            <p:cNvSpPr/>
            <p:nvPr/>
          </p:nvSpPr>
          <p:spPr>
            <a:xfrm>
              <a:off x="5385010" y="4183981"/>
              <a:ext cx="320582" cy="52646"/>
            </a:xfrm>
            <a:prstGeom prst="rect">
              <a:avLst/>
            </a:prstGeom>
            <a:solidFill>
              <a:srgbClr val="D3A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tangle 76"/>
            <p:cNvSpPr/>
            <p:nvPr/>
          </p:nvSpPr>
          <p:spPr>
            <a:xfrm>
              <a:off x="5367682" y="4144552"/>
              <a:ext cx="357406" cy="914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Rectangle 103"/>
            <p:cNvSpPr/>
            <p:nvPr/>
          </p:nvSpPr>
          <p:spPr>
            <a:xfrm>
              <a:off x="4876800" y="3556630"/>
              <a:ext cx="727526" cy="273769"/>
            </a:xfrm>
            <a:prstGeom prst="rect">
              <a:avLst/>
            </a:prstGeom>
            <a:solidFill>
              <a:srgbClr val="D3A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dirty="0">
                <a:solidFill>
                  <a:schemeClr val="accent2"/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cxnSp>
          <p:nvCxnSpPr>
            <p:cNvPr id="116" name="Straight Connector 115"/>
            <p:cNvCxnSpPr>
              <a:stCxn id="65" idx="0"/>
              <a:endCxn id="104" idx="2"/>
            </p:cNvCxnSpPr>
            <p:nvPr/>
          </p:nvCxnSpPr>
          <p:spPr>
            <a:xfrm flipV="1">
              <a:off x="4914483" y="3830399"/>
              <a:ext cx="326080" cy="314305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>
              <a:stCxn id="77" idx="0"/>
              <a:endCxn id="104" idx="2"/>
            </p:cNvCxnSpPr>
            <p:nvPr/>
          </p:nvCxnSpPr>
          <p:spPr>
            <a:xfrm flipH="1" flipV="1">
              <a:off x="5240563" y="3830399"/>
              <a:ext cx="305822" cy="314153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7" name="Rectangle 106"/>
          <p:cNvSpPr/>
          <p:nvPr/>
        </p:nvSpPr>
        <p:spPr>
          <a:xfrm>
            <a:off x="3282290" y="2465776"/>
            <a:ext cx="989308" cy="435357"/>
          </a:xfrm>
          <a:prstGeom prst="rect">
            <a:avLst/>
          </a:prstGeom>
          <a:solidFill>
            <a:srgbClr val="D3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110" name="Straight Connector 109"/>
          <p:cNvCxnSpPr>
            <a:stCxn id="102" idx="0"/>
            <a:endCxn id="107" idx="2"/>
          </p:cNvCxnSpPr>
          <p:nvPr/>
        </p:nvCxnSpPr>
        <p:spPr>
          <a:xfrm flipV="1">
            <a:off x="2342297" y="2901133"/>
            <a:ext cx="1434647" cy="654847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/>
          <p:cNvCxnSpPr>
            <a:stCxn id="104" idx="0"/>
            <a:endCxn id="107" idx="2"/>
          </p:cNvCxnSpPr>
          <p:nvPr/>
        </p:nvCxnSpPr>
        <p:spPr>
          <a:xfrm flipH="1" flipV="1">
            <a:off x="3776944" y="2901133"/>
            <a:ext cx="1463619" cy="655497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>
            <a:stCxn id="105" idx="0"/>
            <a:endCxn id="107" idx="2"/>
          </p:cNvCxnSpPr>
          <p:nvPr/>
        </p:nvCxnSpPr>
        <p:spPr>
          <a:xfrm flipH="1" flipV="1">
            <a:off x="3776944" y="2901133"/>
            <a:ext cx="2908491" cy="654847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Rectangle 136"/>
          <p:cNvSpPr/>
          <p:nvPr/>
        </p:nvSpPr>
        <p:spPr>
          <a:xfrm>
            <a:off x="4753107" y="2464184"/>
            <a:ext cx="971981" cy="435357"/>
          </a:xfrm>
          <a:prstGeom prst="rect">
            <a:avLst/>
          </a:prstGeom>
          <a:solidFill>
            <a:srgbClr val="D3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139" name="Straight Connector 138"/>
          <p:cNvCxnSpPr>
            <a:stCxn id="102" idx="0"/>
            <a:endCxn id="137" idx="2"/>
          </p:cNvCxnSpPr>
          <p:nvPr/>
        </p:nvCxnSpPr>
        <p:spPr>
          <a:xfrm flipV="1">
            <a:off x="2342297" y="2899541"/>
            <a:ext cx="2896801" cy="65643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/>
          <p:cNvCxnSpPr>
            <a:stCxn id="104" idx="0"/>
            <a:endCxn id="137" idx="2"/>
          </p:cNvCxnSpPr>
          <p:nvPr/>
        </p:nvCxnSpPr>
        <p:spPr>
          <a:xfrm flipH="1" flipV="1">
            <a:off x="5239098" y="2899541"/>
            <a:ext cx="1465" cy="65708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/>
          <p:cNvCxnSpPr>
            <a:stCxn id="105" idx="0"/>
            <a:endCxn id="137" idx="2"/>
          </p:cNvCxnSpPr>
          <p:nvPr/>
        </p:nvCxnSpPr>
        <p:spPr>
          <a:xfrm flipH="1" flipV="1">
            <a:off x="5239098" y="2899541"/>
            <a:ext cx="1446337" cy="65643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Straight Connector 282"/>
          <p:cNvCxnSpPr>
            <a:stCxn id="103" idx="0"/>
            <a:endCxn id="107" idx="2"/>
          </p:cNvCxnSpPr>
          <p:nvPr/>
        </p:nvCxnSpPr>
        <p:spPr>
          <a:xfrm flipH="1" flipV="1">
            <a:off x="3776944" y="2901133"/>
            <a:ext cx="15654" cy="653032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6" name="Straight Connector 285"/>
          <p:cNvCxnSpPr>
            <a:stCxn id="103" idx="0"/>
            <a:endCxn id="137" idx="2"/>
          </p:cNvCxnSpPr>
          <p:nvPr/>
        </p:nvCxnSpPr>
        <p:spPr>
          <a:xfrm flipV="1">
            <a:off x="3792598" y="2899541"/>
            <a:ext cx="1446500" cy="654624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7" name="TextBox 296"/>
          <p:cNvSpPr txBox="1"/>
          <p:nvPr/>
        </p:nvSpPr>
        <p:spPr>
          <a:xfrm>
            <a:off x="7447389" y="4007881"/>
            <a:ext cx="6735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Rack</a:t>
            </a:r>
            <a:endParaRPr lang="en-US"/>
          </a:p>
        </p:txBody>
      </p:sp>
      <p:sp>
        <p:nvSpPr>
          <p:cNvPr id="298" name="TextBox 297"/>
          <p:cNvSpPr txBox="1"/>
          <p:nvPr/>
        </p:nvSpPr>
        <p:spPr>
          <a:xfrm>
            <a:off x="7447389" y="3489380"/>
            <a:ext cx="13917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Aggregation</a:t>
            </a:r>
            <a:endParaRPr lang="en-US" dirty="0"/>
          </a:p>
        </p:txBody>
      </p:sp>
      <p:sp>
        <p:nvSpPr>
          <p:cNvPr id="299" name="TextBox 298"/>
          <p:cNvSpPr txBox="1"/>
          <p:nvPr/>
        </p:nvSpPr>
        <p:spPr>
          <a:xfrm>
            <a:off x="7447389" y="2514600"/>
            <a:ext cx="6511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Core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5308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4" grpId="0" animBg="1"/>
      <p:bldP spid="107" grpId="0" animBg="1"/>
      <p:bldP spid="137" grpId="0" animBg="1"/>
      <p:bldP spid="299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Not enough bandwidth</a:t>
            </a:r>
          </a:p>
          <a:p>
            <a:pPr lvl="1"/>
            <a:r>
              <a:rPr lang="en-US" dirty="0" smtClean="0">
                <a:solidFill>
                  <a:srgbClr val="0000FF"/>
                </a:solidFill>
              </a:rPr>
              <a:t>Oversubscription</a:t>
            </a:r>
            <a:r>
              <a:rPr lang="en-US" dirty="0" smtClean="0"/>
              <a:t>: Less bandwidth in the ToR-Agg links than all the servers bandwidth in the rack</a:t>
            </a:r>
          </a:p>
          <a:p>
            <a:pPr lvl="1"/>
            <a:r>
              <a:rPr lang="en-US" dirty="0" smtClean="0">
                <a:solidFill>
                  <a:srgbClr val="0000FF"/>
                </a:solidFill>
              </a:rPr>
              <a:t>Oversubscription ratio</a:t>
            </a:r>
            <a:r>
              <a:rPr lang="en-US" dirty="0" smtClean="0"/>
              <a:t>: Ratio between bandwidth underneath and bandwidth above</a:t>
            </a:r>
          </a:p>
          <a:p>
            <a:r>
              <a:rPr lang="en-US" dirty="0"/>
              <a:t>Not enough </a:t>
            </a:r>
            <a:r>
              <a:rPr lang="en-US" dirty="0" smtClean="0"/>
              <a:t>paths between server pairs</a:t>
            </a:r>
          </a:p>
          <a:p>
            <a:pPr lvl="1"/>
            <a:r>
              <a:rPr lang="en-US" dirty="0" smtClean="0"/>
              <a:t>Load balancing issues</a:t>
            </a:r>
          </a:p>
          <a:p>
            <a:pPr lvl="1"/>
            <a:r>
              <a:rPr lang="en-US" dirty="0" smtClean="0"/>
              <a:t>Failure recovery issues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January 25, 2017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EECS 489 – Lecture 6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07A418-0CEB-9E4A-BA45-3B7D3D133EB9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536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7" name="Straight Connector 166"/>
          <p:cNvCxnSpPr>
            <a:stCxn id="22" idx="0"/>
          </p:cNvCxnSpPr>
          <p:nvPr/>
        </p:nvCxnSpPr>
        <p:spPr bwMode="auto">
          <a:xfrm flipV="1">
            <a:off x="2859331" y="1676400"/>
            <a:ext cx="1712669" cy="79116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stealth" w="med" len="lg"/>
          </a:ln>
          <a:effectLst/>
        </p:spPr>
      </p:cxnSp>
      <p:cxnSp>
        <p:nvCxnSpPr>
          <p:cNvPr id="170" name="Straight Connector 169"/>
          <p:cNvCxnSpPr>
            <a:stCxn id="54" idx="0"/>
          </p:cNvCxnSpPr>
          <p:nvPr/>
        </p:nvCxnSpPr>
        <p:spPr bwMode="auto">
          <a:xfrm flipH="1" flipV="1">
            <a:off x="4800600" y="1676400"/>
            <a:ext cx="1548854" cy="78599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stealth" w="med" len="lg"/>
          </a:ln>
          <a:effectLst/>
        </p:spPr>
      </p:cxnSp>
      <p:cxnSp>
        <p:nvCxnSpPr>
          <p:cNvPr id="164" name="Straight Connector 163"/>
          <p:cNvCxnSpPr/>
          <p:nvPr/>
        </p:nvCxnSpPr>
        <p:spPr bwMode="auto">
          <a:xfrm flipV="1">
            <a:off x="3776944" y="1524000"/>
            <a:ext cx="642656" cy="94177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stealth" w="med" len="lg"/>
          </a:ln>
          <a:effectLst/>
        </p:spPr>
      </p:cxnSp>
      <p:cxnSp>
        <p:nvCxnSpPr>
          <p:cNvPr id="165" name="Straight Connector 164"/>
          <p:cNvCxnSpPr/>
          <p:nvPr/>
        </p:nvCxnSpPr>
        <p:spPr bwMode="auto">
          <a:xfrm flipH="1" flipV="1">
            <a:off x="4648200" y="1524000"/>
            <a:ext cx="590898" cy="94018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stealth" w="med" len="lg"/>
          </a:ln>
          <a:effectLst/>
        </p:spPr>
      </p:cxnSp>
      <p:sp>
        <p:nvSpPr>
          <p:cNvPr id="166" name="Cloud 165"/>
          <p:cNvSpPr/>
          <p:nvPr/>
        </p:nvSpPr>
        <p:spPr bwMode="auto">
          <a:xfrm>
            <a:off x="3138890" y="228600"/>
            <a:ext cx="2753915" cy="2057400"/>
          </a:xfrm>
          <a:prstGeom prst="cloud">
            <a:avLst/>
          </a:prstGeom>
          <a:solidFill>
            <a:schemeClr val="tx1">
              <a:lumMod val="20000"/>
              <a:lumOff val="80000"/>
            </a:schemeClr>
          </a:solidFill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304800" y="152400"/>
            <a:ext cx="8763000" cy="1143000"/>
          </a:xfrm>
          <a:solidFill>
            <a:schemeClr val="bg1"/>
          </a:solidFill>
        </p:spPr>
        <p:txBody>
          <a:bodyPr/>
          <a:lstStyle/>
          <a:p>
            <a:r>
              <a:rPr lang="en-US" dirty="0"/>
              <a:t>Modern d</a:t>
            </a:r>
            <a:r>
              <a:rPr lang="en-US" dirty="0" smtClean="0"/>
              <a:t>atacenter networks: More bandwidth, more paths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January 25, 2017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EECS 489 – Lecture 6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FED86-94EF-254D-90EE-B810FE8299EE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147" name="Rectangle 146"/>
          <p:cNvSpPr/>
          <p:nvPr/>
        </p:nvSpPr>
        <p:spPr>
          <a:xfrm>
            <a:off x="1846128" y="4977248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Rectangle 147"/>
          <p:cNvSpPr/>
          <p:nvPr/>
        </p:nvSpPr>
        <p:spPr>
          <a:xfrm>
            <a:off x="1846128" y="4900121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Rectangle 148"/>
          <p:cNvSpPr/>
          <p:nvPr/>
        </p:nvSpPr>
        <p:spPr>
          <a:xfrm>
            <a:off x="1846128" y="4821152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Rectangle 149"/>
          <p:cNvSpPr/>
          <p:nvPr/>
        </p:nvSpPr>
        <p:spPr>
          <a:xfrm>
            <a:off x="1846128" y="4742182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Rectangle 150"/>
          <p:cNvSpPr/>
          <p:nvPr/>
        </p:nvSpPr>
        <p:spPr>
          <a:xfrm>
            <a:off x="1846128" y="4662495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Rectangle 151"/>
          <p:cNvSpPr/>
          <p:nvPr/>
        </p:nvSpPr>
        <p:spPr>
          <a:xfrm>
            <a:off x="1846128" y="4581653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Rectangle 152"/>
          <p:cNvSpPr/>
          <p:nvPr/>
        </p:nvSpPr>
        <p:spPr>
          <a:xfrm>
            <a:off x="1846128" y="4504526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Rectangle 153"/>
          <p:cNvSpPr/>
          <p:nvPr/>
        </p:nvSpPr>
        <p:spPr>
          <a:xfrm>
            <a:off x="1846128" y="4425557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Rectangle 154"/>
          <p:cNvSpPr/>
          <p:nvPr/>
        </p:nvSpPr>
        <p:spPr>
          <a:xfrm>
            <a:off x="1846128" y="4346587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Rectangle 155"/>
          <p:cNvSpPr/>
          <p:nvPr/>
        </p:nvSpPr>
        <p:spPr>
          <a:xfrm>
            <a:off x="1846128" y="4266900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Rectangle 156"/>
          <p:cNvSpPr/>
          <p:nvPr/>
        </p:nvSpPr>
        <p:spPr>
          <a:xfrm>
            <a:off x="1846128" y="4184133"/>
            <a:ext cx="320582" cy="52646"/>
          </a:xfrm>
          <a:prstGeom prst="rect">
            <a:avLst/>
          </a:prstGeom>
          <a:solidFill>
            <a:srgbClr val="D3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Rectangle 157"/>
          <p:cNvSpPr/>
          <p:nvPr/>
        </p:nvSpPr>
        <p:spPr>
          <a:xfrm>
            <a:off x="1828800" y="4144704"/>
            <a:ext cx="357406" cy="914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Rectangle 134"/>
          <p:cNvSpPr/>
          <p:nvPr/>
        </p:nvSpPr>
        <p:spPr>
          <a:xfrm>
            <a:off x="2478030" y="4977096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Rectangle 135"/>
          <p:cNvSpPr/>
          <p:nvPr/>
        </p:nvSpPr>
        <p:spPr>
          <a:xfrm>
            <a:off x="2478030" y="4899969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Rectangle 136"/>
          <p:cNvSpPr/>
          <p:nvPr/>
        </p:nvSpPr>
        <p:spPr>
          <a:xfrm>
            <a:off x="2478030" y="4821000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Rectangle 137"/>
          <p:cNvSpPr/>
          <p:nvPr/>
        </p:nvSpPr>
        <p:spPr>
          <a:xfrm>
            <a:off x="2478030" y="4742030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Rectangle 138"/>
          <p:cNvSpPr/>
          <p:nvPr/>
        </p:nvSpPr>
        <p:spPr>
          <a:xfrm>
            <a:off x="2478030" y="4662343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Rectangle 139"/>
          <p:cNvSpPr/>
          <p:nvPr/>
        </p:nvSpPr>
        <p:spPr>
          <a:xfrm>
            <a:off x="2478030" y="4581501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ectangle 140"/>
          <p:cNvSpPr/>
          <p:nvPr/>
        </p:nvSpPr>
        <p:spPr>
          <a:xfrm>
            <a:off x="2478030" y="4504374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Rectangle 141"/>
          <p:cNvSpPr/>
          <p:nvPr/>
        </p:nvSpPr>
        <p:spPr>
          <a:xfrm>
            <a:off x="2478030" y="4425405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Rectangle 142"/>
          <p:cNvSpPr/>
          <p:nvPr/>
        </p:nvSpPr>
        <p:spPr>
          <a:xfrm>
            <a:off x="2478030" y="4346435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Rectangle 143"/>
          <p:cNvSpPr/>
          <p:nvPr/>
        </p:nvSpPr>
        <p:spPr>
          <a:xfrm>
            <a:off x="2478030" y="4266748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Rectangle 144"/>
          <p:cNvSpPr/>
          <p:nvPr/>
        </p:nvSpPr>
        <p:spPr>
          <a:xfrm>
            <a:off x="2478030" y="4183981"/>
            <a:ext cx="320582" cy="52646"/>
          </a:xfrm>
          <a:prstGeom prst="rect">
            <a:avLst/>
          </a:prstGeom>
          <a:solidFill>
            <a:srgbClr val="D3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Rectangle 145"/>
          <p:cNvSpPr/>
          <p:nvPr/>
        </p:nvSpPr>
        <p:spPr>
          <a:xfrm>
            <a:off x="2460702" y="4144552"/>
            <a:ext cx="357406" cy="914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ectangle 122"/>
          <p:cNvSpPr/>
          <p:nvPr/>
        </p:nvSpPr>
        <p:spPr>
          <a:xfrm>
            <a:off x="3299618" y="4977248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ectangle 123"/>
          <p:cNvSpPr/>
          <p:nvPr/>
        </p:nvSpPr>
        <p:spPr>
          <a:xfrm>
            <a:off x="3299618" y="4900121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Rectangle 124"/>
          <p:cNvSpPr/>
          <p:nvPr/>
        </p:nvSpPr>
        <p:spPr>
          <a:xfrm>
            <a:off x="3299618" y="4821152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Rectangle 125"/>
          <p:cNvSpPr/>
          <p:nvPr/>
        </p:nvSpPr>
        <p:spPr>
          <a:xfrm>
            <a:off x="3299618" y="4742182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ectangle 126"/>
          <p:cNvSpPr/>
          <p:nvPr/>
        </p:nvSpPr>
        <p:spPr>
          <a:xfrm>
            <a:off x="3299618" y="4662495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/>
          <p:cNvSpPr/>
          <p:nvPr/>
        </p:nvSpPr>
        <p:spPr>
          <a:xfrm>
            <a:off x="3299618" y="4581653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Rectangle 128"/>
          <p:cNvSpPr/>
          <p:nvPr/>
        </p:nvSpPr>
        <p:spPr>
          <a:xfrm>
            <a:off x="3299618" y="4504526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Rectangle 129"/>
          <p:cNvSpPr/>
          <p:nvPr/>
        </p:nvSpPr>
        <p:spPr>
          <a:xfrm>
            <a:off x="3299618" y="4425557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ectangle 130"/>
          <p:cNvSpPr/>
          <p:nvPr/>
        </p:nvSpPr>
        <p:spPr>
          <a:xfrm>
            <a:off x="3299618" y="4346587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tangle 131"/>
          <p:cNvSpPr/>
          <p:nvPr/>
        </p:nvSpPr>
        <p:spPr>
          <a:xfrm>
            <a:off x="3299618" y="4266900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Rectangle 132"/>
          <p:cNvSpPr/>
          <p:nvPr/>
        </p:nvSpPr>
        <p:spPr>
          <a:xfrm>
            <a:off x="3299618" y="4184133"/>
            <a:ext cx="320582" cy="52646"/>
          </a:xfrm>
          <a:prstGeom prst="rect">
            <a:avLst/>
          </a:prstGeom>
          <a:solidFill>
            <a:srgbClr val="D3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Rectangle 133"/>
          <p:cNvSpPr/>
          <p:nvPr/>
        </p:nvSpPr>
        <p:spPr>
          <a:xfrm>
            <a:off x="3282290" y="4144704"/>
            <a:ext cx="357406" cy="914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ectangle 110"/>
          <p:cNvSpPr/>
          <p:nvPr/>
        </p:nvSpPr>
        <p:spPr>
          <a:xfrm>
            <a:off x="3931520" y="4977096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ectangle 111"/>
          <p:cNvSpPr/>
          <p:nvPr/>
        </p:nvSpPr>
        <p:spPr>
          <a:xfrm>
            <a:off x="3931520" y="4899969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/>
          <p:cNvSpPr/>
          <p:nvPr/>
        </p:nvSpPr>
        <p:spPr>
          <a:xfrm>
            <a:off x="3931520" y="4821000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Rectangle 113"/>
          <p:cNvSpPr/>
          <p:nvPr/>
        </p:nvSpPr>
        <p:spPr>
          <a:xfrm>
            <a:off x="3931520" y="4742030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/>
          <p:cNvSpPr/>
          <p:nvPr/>
        </p:nvSpPr>
        <p:spPr>
          <a:xfrm>
            <a:off x="3931520" y="4662343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/>
          <p:cNvSpPr/>
          <p:nvPr/>
        </p:nvSpPr>
        <p:spPr>
          <a:xfrm>
            <a:off x="3931520" y="4581501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16"/>
          <p:cNvSpPr/>
          <p:nvPr/>
        </p:nvSpPr>
        <p:spPr>
          <a:xfrm>
            <a:off x="3931520" y="4504374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/>
          <p:cNvSpPr/>
          <p:nvPr/>
        </p:nvSpPr>
        <p:spPr>
          <a:xfrm>
            <a:off x="3931520" y="4425405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/>
          <p:cNvSpPr/>
          <p:nvPr/>
        </p:nvSpPr>
        <p:spPr>
          <a:xfrm>
            <a:off x="3931520" y="4346435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/>
          <p:cNvSpPr/>
          <p:nvPr/>
        </p:nvSpPr>
        <p:spPr>
          <a:xfrm>
            <a:off x="3931520" y="4266748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/>
          <p:cNvSpPr/>
          <p:nvPr/>
        </p:nvSpPr>
        <p:spPr>
          <a:xfrm>
            <a:off x="3931520" y="4183981"/>
            <a:ext cx="320582" cy="52646"/>
          </a:xfrm>
          <a:prstGeom prst="rect">
            <a:avLst/>
          </a:prstGeom>
          <a:solidFill>
            <a:srgbClr val="D3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ectangle 121"/>
          <p:cNvSpPr/>
          <p:nvPr/>
        </p:nvSpPr>
        <p:spPr>
          <a:xfrm>
            <a:off x="3914192" y="4144552"/>
            <a:ext cx="357406" cy="914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/>
          <p:cNvSpPr/>
          <p:nvPr/>
        </p:nvSpPr>
        <p:spPr>
          <a:xfrm>
            <a:off x="4753108" y="4977248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4753108" y="4900121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4753108" y="4821152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4753108" y="4742182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/>
          <p:cNvSpPr/>
          <p:nvPr/>
        </p:nvSpPr>
        <p:spPr>
          <a:xfrm>
            <a:off x="4753108" y="4662495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4753108" y="4581653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4753108" y="4504526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/>
          <p:cNvSpPr/>
          <p:nvPr/>
        </p:nvSpPr>
        <p:spPr>
          <a:xfrm>
            <a:off x="4753108" y="4425557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/>
          <p:cNvSpPr/>
          <p:nvPr/>
        </p:nvSpPr>
        <p:spPr>
          <a:xfrm>
            <a:off x="4753108" y="4346587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/>
          <p:cNvSpPr/>
          <p:nvPr/>
        </p:nvSpPr>
        <p:spPr>
          <a:xfrm>
            <a:off x="4753108" y="4266900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/>
          <p:cNvSpPr/>
          <p:nvPr/>
        </p:nvSpPr>
        <p:spPr>
          <a:xfrm>
            <a:off x="4753108" y="4184133"/>
            <a:ext cx="320582" cy="52646"/>
          </a:xfrm>
          <a:prstGeom prst="rect">
            <a:avLst/>
          </a:prstGeom>
          <a:solidFill>
            <a:srgbClr val="D3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/>
          <p:cNvSpPr/>
          <p:nvPr/>
        </p:nvSpPr>
        <p:spPr>
          <a:xfrm>
            <a:off x="4735780" y="4144704"/>
            <a:ext cx="357406" cy="914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/>
          <p:cNvSpPr/>
          <p:nvPr/>
        </p:nvSpPr>
        <p:spPr>
          <a:xfrm>
            <a:off x="5385010" y="4977096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/>
          <p:cNvSpPr/>
          <p:nvPr/>
        </p:nvSpPr>
        <p:spPr>
          <a:xfrm>
            <a:off x="5385010" y="4899969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5385010" y="4821000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5385010" y="4742030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5385010" y="4662343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/>
          <p:cNvSpPr/>
          <p:nvPr/>
        </p:nvSpPr>
        <p:spPr>
          <a:xfrm>
            <a:off x="5385010" y="4581501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5385010" y="4504374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>
            <a:off x="5385010" y="4425405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5385010" y="4346435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5385010" y="4266748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/>
          <p:cNvSpPr/>
          <p:nvPr/>
        </p:nvSpPr>
        <p:spPr>
          <a:xfrm>
            <a:off x="5385010" y="4183981"/>
            <a:ext cx="320582" cy="52646"/>
          </a:xfrm>
          <a:prstGeom prst="rect">
            <a:avLst/>
          </a:prstGeom>
          <a:solidFill>
            <a:srgbClr val="D3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5367682" y="4144552"/>
            <a:ext cx="357406" cy="914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6188615" y="4977248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6188615" y="4900121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6188615" y="4821152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6188615" y="4742182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6188615" y="4662495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6188615" y="4581653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6188615" y="4504526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6188615" y="4425557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6188615" y="4346587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6188615" y="4266900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>
            <a:off x="6188615" y="4184133"/>
            <a:ext cx="320582" cy="52646"/>
          </a:xfrm>
          <a:prstGeom prst="rect">
            <a:avLst/>
          </a:prstGeom>
          <a:solidFill>
            <a:srgbClr val="D3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6171287" y="4144704"/>
            <a:ext cx="357406" cy="914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/>
          <p:cNvSpPr/>
          <p:nvPr/>
        </p:nvSpPr>
        <p:spPr>
          <a:xfrm>
            <a:off x="6820517" y="4977096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/>
          <p:cNvSpPr/>
          <p:nvPr/>
        </p:nvSpPr>
        <p:spPr>
          <a:xfrm>
            <a:off x="6820517" y="4899969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/>
          <p:cNvSpPr/>
          <p:nvPr/>
        </p:nvSpPr>
        <p:spPr>
          <a:xfrm>
            <a:off x="6820517" y="4821000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6820517" y="4742030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/>
          <p:cNvSpPr/>
          <p:nvPr/>
        </p:nvSpPr>
        <p:spPr>
          <a:xfrm>
            <a:off x="6820517" y="4662343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/>
          <p:cNvSpPr/>
          <p:nvPr/>
        </p:nvSpPr>
        <p:spPr>
          <a:xfrm>
            <a:off x="6820517" y="4581501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/>
          <p:cNvSpPr/>
          <p:nvPr/>
        </p:nvSpPr>
        <p:spPr>
          <a:xfrm>
            <a:off x="6820517" y="4504374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/>
          <p:cNvSpPr/>
          <p:nvPr/>
        </p:nvSpPr>
        <p:spPr>
          <a:xfrm>
            <a:off x="6820517" y="4425405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6820517" y="4346435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/>
          <p:cNvSpPr/>
          <p:nvPr/>
        </p:nvSpPr>
        <p:spPr>
          <a:xfrm>
            <a:off x="6820517" y="4266748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/>
          <p:cNvSpPr/>
          <p:nvPr/>
        </p:nvSpPr>
        <p:spPr>
          <a:xfrm>
            <a:off x="6820517" y="4183981"/>
            <a:ext cx="320582" cy="52646"/>
          </a:xfrm>
          <a:prstGeom prst="rect">
            <a:avLst/>
          </a:prstGeom>
          <a:solidFill>
            <a:srgbClr val="D3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/>
          <p:cNvSpPr/>
          <p:nvPr/>
        </p:nvSpPr>
        <p:spPr>
          <a:xfrm>
            <a:off x="6803189" y="4144552"/>
            <a:ext cx="357406" cy="914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1917211" y="3555980"/>
            <a:ext cx="365760" cy="273769"/>
          </a:xfrm>
          <a:prstGeom prst="rect">
            <a:avLst/>
          </a:prstGeom>
          <a:solidFill>
            <a:srgbClr val="D3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365699" y="3554165"/>
            <a:ext cx="365760" cy="273769"/>
          </a:xfrm>
          <a:prstGeom prst="rect">
            <a:avLst/>
          </a:prstGeom>
          <a:solidFill>
            <a:srgbClr val="D3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4828209" y="3556630"/>
            <a:ext cx="365760" cy="273769"/>
          </a:xfrm>
          <a:prstGeom prst="rect">
            <a:avLst/>
          </a:prstGeom>
          <a:solidFill>
            <a:srgbClr val="D3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6260223" y="3555980"/>
            <a:ext cx="365760" cy="273769"/>
          </a:xfrm>
          <a:prstGeom prst="rect">
            <a:avLst/>
          </a:prstGeom>
          <a:solidFill>
            <a:srgbClr val="D3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2402131" y="2467566"/>
            <a:ext cx="914400" cy="435357"/>
          </a:xfrm>
          <a:prstGeom prst="rect">
            <a:avLst/>
          </a:prstGeom>
          <a:solidFill>
            <a:srgbClr val="D3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3563758" y="2465776"/>
            <a:ext cx="914400" cy="435357"/>
          </a:xfrm>
          <a:prstGeom prst="rect">
            <a:avLst/>
          </a:prstGeom>
          <a:solidFill>
            <a:srgbClr val="D3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24" name="Straight Connector 23"/>
          <p:cNvCxnSpPr>
            <a:stCxn id="142" idx="0"/>
            <a:endCxn id="146" idx="2"/>
          </p:cNvCxnSpPr>
          <p:nvPr/>
        </p:nvCxnSpPr>
        <p:spPr>
          <a:xfrm flipV="1">
            <a:off x="2100091" y="2902923"/>
            <a:ext cx="759240" cy="653057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43" idx="0"/>
            <a:endCxn id="146" idx="2"/>
          </p:cNvCxnSpPr>
          <p:nvPr/>
        </p:nvCxnSpPr>
        <p:spPr>
          <a:xfrm flipH="1" flipV="1">
            <a:off x="2859331" y="2902923"/>
            <a:ext cx="689248" cy="651242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142" idx="0"/>
            <a:endCxn id="148" idx="2"/>
          </p:cNvCxnSpPr>
          <p:nvPr/>
        </p:nvCxnSpPr>
        <p:spPr>
          <a:xfrm flipV="1">
            <a:off x="2100091" y="2901133"/>
            <a:ext cx="1920867" cy="654847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144" idx="0"/>
            <a:endCxn id="146" idx="2"/>
          </p:cNvCxnSpPr>
          <p:nvPr/>
        </p:nvCxnSpPr>
        <p:spPr>
          <a:xfrm flipH="1" flipV="1">
            <a:off x="2859331" y="2902923"/>
            <a:ext cx="2151758" cy="653707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143" idx="0"/>
            <a:endCxn id="148" idx="2"/>
          </p:cNvCxnSpPr>
          <p:nvPr/>
        </p:nvCxnSpPr>
        <p:spPr>
          <a:xfrm flipV="1">
            <a:off x="3548579" y="2901133"/>
            <a:ext cx="472379" cy="653032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145" idx="0"/>
            <a:endCxn id="146" idx="2"/>
          </p:cNvCxnSpPr>
          <p:nvPr/>
        </p:nvCxnSpPr>
        <p:spPr>
          <a:xfrm flipH="1" flipV="1">
            <a:off x="2859331" y="2902923"/>
            <a:ext cx="3583772" cy="653057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144" idx="0"/>
            <a:endCxn id="148" idx="2"/>
          </p:cNvCxnSpPr>
          <p:nvPr/>
        </p:nvCxnSpPr>
        <p:spPr>
          <a:xfrm flipH="1" flipV="1">
            <a:off x="4020958" y="2901133"/>
            <a:ext cx="990131" cy="655497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145" idx="0"/>
            <a:endCxn id="148" idx="2"/>
          </p:cNvCxnSpPr>
          <p:nvPr/>
        </p:nvCxnSpPr>
        <p:spPr>
          <a:xfrm flipH="1" flipV="1">
            <a:off x="4020958" y="2901133"/>
            <a:ext cx="2422145" cy="654847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102" idx="0"/>
            <a:endCxn id="144" idx="2"/>
          </p:cNvCxnSpPr>
          <p:nvPr/>
        </p:nvCxnSpPr>
        <p:spPr>
          <a:xfrm flipV="1">
            <a:off x="4914483" y="3830399"/>
            <a:ext cx="96606" cy="314305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141" idx="0"/>
            <a:endCxn id="145" idx="2"/>
          </p:cNvCxnSpPr>
          <p:nvPr/>
        </p:nvCxnSpPr>
        <p:spPr>
          <a:xfrm flipH="1" flipV="1">
            <a:off x="6443103" y="3829749"/>
            <a:ext cx="538789" cy="314803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stCxn id="128" idx="0"/>
            <a:endCxn id="145" idx="2"/>
          </p:cNvCxnSpPr>
          <p:nvPr/>
        </p:nvCxnSpPr>
        <p:spPr>
          <a:xfrm flipV="1">
            <a:off x="6349990" y="3829749"/>
            <a:ext cx="93113" cy="314955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115" idx="0"/>
            <a:endCxn id="144" idx="2"/>
          </p:cNvCxnSpPr>
          <p:nvPr/>
        </p:nvCxnSpPr>
        <p:spPr>
          <a:xfrm flipH="1" flipV="1">
            <a:off x="5011089" y="3830399"/>
            <a:ext cx="535296" cy="314153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89" idx="0"/>
            <a:endCxn id="143" idx="2"/>
          </p:cNvCxnSpPr>
          <p:nvPr/>
        </p:nvCxnSpPr>
        <p:spPr>
          <a:xfrm flipH="1" flipV="1">
            <a:off x="3548579" y="3827934"/>
            <a:ext cx="544316" cy="316618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76" idx="0"/>
            <a:endCxn id="143" idx="2"/>
          </p:cNvCxnSpPr>
          <p:nvPr/>
        </p:nvCxnSpPr>
        <p:spPr>
          <a:xfrm flipV="1">
            <a:off x="3460993" y="3827934"/>
            <a:ext cx="87586" cy="31677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50" idx="0"/>
            <a:endCxn id="142" idx="2"/>
          </p:cNvCxnSpPr>
          <p:nvPr/>
        </p:nvCxnSpPr>
        <p:spPr>
          <a:xfrm flipV="1">
            <a:off x="2007503" y="3829749"/>
            <a:ext cx="92588" cy="314955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63" idx="0"/>
            <a:endCxn id="142" idx="2"/>
          </p:cNvCxnSpPr>
          <p:nvPr/>
        </p:nvCxnSpPr>
        <p:spPr>
          <a:xfrm flipH="1" flipV="1">
            <a:off x="2100091" y="3829749"/>
            <a:ext cx="539314" cy="314803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2391589" y="3551017"/>
            <a:ext cx="365760" cy="273769"/>
          </a:xfrm>
          <a:prstGeom prst="rect">
            <a:avLst/>
          </a:prstGeom>
          <a:solidFill>
            <a:srgbClr val="D3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41" name="Straight Connector 40"/>
          <p:cNvCxnSpPr>
            <a:stCxn id="50" idx="0"/>
          </p:cNvCxnSpPr>
          <p:nvPr/>
        </p:nvCxnSpPr>
        <p:spPr>
          <a:xfrm flipV="1">
            <a:off x="2007503" y="3824787"/>
            <a:ext cx="566966" cy="319917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50" idx="0"/>
          </p:cNvCxnSpPr>
          <p:nvPr/>
        </p:nvCxnSpPr>
        <p:spPr>
          <a:xfrm flipV="1">
            <a:off x="2007503" y="3824787"/>
            <a:ext cx="566967" cy="319917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stCxn id="63" idx="0"/>
            <a:endCxn id="153" idx="2"/>
          </p:cNvCxnSpPr>
          <p:nvPr/>
        </p:nvCxnSpPr>
        <p:spPr>
          <a:xfrm flipH="1" flipV="1">
            <a:off x="2574469" y="3824786"/>
            <a:ext cx="64936" cy="319766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/>
          <p:cNvSpPr/>
          <p:nvPr/>
        </p:nvSpPr>
        <p:spPr>
          <a:xfrm>
            <a:off x="3836827" y="3547081"/>
            <a:ext cx="365760" cy="273769"/>
          </a:xfrm>
          <a:prstGeom prst="rect">
            <a:avLst/>
          </a:prstGeom>
          <a:solidFill>
            <a:srgbClr val="D3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45" name="Straight Connector 44"/>
          <p:cNvCxnSpPr>
            <a:stCxn id="76" idx="0"/>
          </p:cNvCxnSpPr>
          <p:nvPr/>
        </p:nvCxnSpPr>
        <p:spPr>
          <a:xfrm flipV="1">
            <a:off x="3460993" y="3820850"/>
            <a:ext cx="558714" cy="323854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>
            <a:stCxn id="89" idx="0"/>
          </p:cNvCxnSpPr>
          <p:nvPr/>
        </p:nvCxnSpPr>
        <p:spPr>
          <a:xfrm flipH="1" flipV="1">
            <a:off x="4019707" y="3820850"/>
            <a:ext cx="73188" cy="323702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5282102" y="3554165"/>
            <a:ext cx="365760" cy="273769"/>
          </a:xfrm>
          <a:prstGeom prst="rect">
            <a:avLst/>
          </a:prstGeom>
          <a:solidFill>
            <a:srgbClr val="D3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48" name="Straight Connector 47"/>
          <p:cNvCxnSpPr>
            <a:stCxn id="115" idx="0"/>
          </p:cNvCxnSpPr>
          <p:nvPr/>
        </p:nvCxnSpPr>
        <p:spPr>
          <a:xfrm flipH="1" flipV="1">
            <a:off x="5464982" y="3827934"/>
            <a:ext cx="81403" cy="316618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stCxn id="102" idx="0"/>
          </p:cNvCxnSpPr>
          <p:nvPr/>
        </p:nvCxnSpPr>
        <p:spPr>
          <a:xfrm flipV="1">
            <a:off x="4914483" y="3827934"/>
            <a:ext cx="550499" cy="31677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/>
          <p:cNvSpPr/>
          <p:nvPr/>
        </p:nvSpPr>
        <p:spPr>
          <a:xfrm>
            <a:off x="6713721" y="3551016"/>
            <a:ext cx="365760" cy="273769"/>
          </a:xfrm>
          <a:prstGeom prst="rect">
            <a:avLst/>
          </a:prstGeom>
          <a:solidFill>
            <a:srgbClr val="D3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51" name="Straight Connector 50"/>
          <p:cNvCxnSpPr>
            <a:stCxn id="128" idx="0"/>
          </p:cNvCxnSpPr>
          <p:nvPr/>
        </p:nvCxnSpPr>
        <p:spPr>
          <a:xfrm flipV="1">
            <a:off x="6349990" y="3824785"/>
            <a:ext cx="546611" cy="31991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>
            <a:stCxn id="141" idx="0"/>
          </p:cNvCxnSpPr>
          <p:nvPr/>
        </p:nvCxnSpPr>
        <p:spPr>
          <a:xfrm flipH="1" flipV="1">
            <a:off x="6896601" y="3824785"/>
            <a:ext cx="85291" cy="319767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/>
          <p:cNvSpPr/>
          <p:nvPr/>
        </p:nvSpPr>
        <p:spPr>
          <a:xfrm>
            <a:off x="4730627" y="2464184"/>
            <a:ext cx="914400" cy="435357"/>
          </a:xfrm>
          <a:prstGeom prst="rect">
            <a:avLst/>
          </a:prstGeom>
          <a:solidFill>
            <a:srgbClr val="D3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5892254" y="2462394"/>
            <a:ext cx="914400" cy="435357"/>
          </a:xfrm>
          <a:prstGeom prst="rect">
            <a:avLst/>
          </a:prstGeom>
          <a:solidFill>
            <a:srgbClr val="D3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55" name="Straight Connector 54"/>
          <p:cNvCxnSpPr>
            <a:stCxn id="153" idx="0"/>
          </p:cNvCxnSpPr>
          <p:nvPr/>
        </p:nvCxnSpPr>
        <p:spPr>
          <a:xfrm flipV="1">
            <a:off x="2574469" y="2899541"/>
            <a:ext cx="2613358" cy="651476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V="1">
            <a:off x="4019707" y="2899541"/>
            <a:ext cx="1168120" cy="64754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>
            <a:stCxn id="153" idx="0"/>
          </p:cNvCxnSpPr>
          <p:nvPr/>
        </p:nvCxnSpPr>
        <p:spPr>
          <a:xfrm flipV="1">
            <a:off x="2574469" y="2897751"/>
            <a:ext cx="3774985" cy="653266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H="1" flipV="1">
            <a:off x="5187827" y="2899541"/>
            <a:ext cx="277155" cy="654624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flipV="1">
            <a:off x="4019707" y="2897751"/>
            <a:ext cx="2329747" cy="64933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H="1" flipV="1">
            <a:off x="5187827" y="2899541"/>
            <a:ext cx="1708774" cy="651475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flipV="1">
            <a:off x="5464982" y="2897751"/>
            <a:ext cx="884472" cy="656414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flipH="1" flipV="1">
            <a:off x="6349454" y="2897751"/>
            <a:ext cx="547147" cy="653265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Box 158"/>
          <p:cNvSpPr txBox="1"/>
          <p:nvPr/>
        </p:nvSpPr>
        <p:spPr>
          <a:xfrm>
            <a:off x="7447389" y="4007881"/>
            <a:ext cx="6735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Rack</a:t>
            </a:r>
            <a:endParaRPr lang="en-US"/>
          </a:p>
        </p:txBody>
      </p:sp>
      <p:sp>
        <p:nvSpPr>
          <p:cNvPr id="162" name="TextBox 161"/>
          <p:cNvSpPr txBox="1"/>
          <p:nvPr/>
        </p:nvSpPr>
        <p:spPr>
          <a:xfrm>
            <a:off x="7447389" y="3489380"/>
            <a:ext cx="13917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Aggregation</a:t>
            </a:r>
            <a:endParaRPr lang="en-US" dirty="0"/>
          </a:p>
        </p:txBody>
      </p:sp>
      <p:sp>
        <p:nvSpPr>
          <p:cNvPr id="163" name="TextBox 162"/>
          <p:cNvSpPr txBox="1"/>
          <p:nvPr/>
        </p:nvSpPr>
        <p:spPr>
          <a:xfrm>
            <a:off x="7447389" y="2514600"/>
            <a:ext cx="6511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Core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7520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2-10-20 at 7.03.56 PM.pn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750" y="1623987"/>
            <a:ext cx="6419850" cy="4667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1414994" y="1704985"/>
            <a:ext cx="10967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prstClr val="black"/>
                </a:solidFill>
                <a:ea typeface="Arial" charset="0"/>
                <a:cs typeface="Arial" charset="0"/>
              </a:rPr>
              <a:t>Mosharaf</a:t>
            </a:r>
          </a:p>
        </p:txBody>
      </p:sp>
      <p:sp>
        <p:nvSpPr>
          <p:cNvPr id="8" name="Rectangle 7"/>
          <p:cNvSpPr/>
          <p:nvPr/>
        </p:nvSpPr>
        <p:spPr>
          <a:xfrm>
            <a:off x="1505081" y="1752600"/>
            <a:ext cx="1336421" cy="229465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endParaRPr lang="en-US">
              <a:solidFill>
                <a:prstClr val="black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take a Web service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1F212-E36A-6C44-B33E-31147482829D}" type="slidenum">
              <a:rPr lang="en-US" smtClean="0"/>
              <a:pPr/>
              <a:t>35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alphaModFix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108883" y="1665109"/>
            <a:ext cx="609600" cy="391160"/>
          </a:xfrm>
          <a:prstGeom prst="rect">
            <a:avLst/>
          </a:prstGeom>
        </p:spPr>
      </p:pic>
      <p:sp>
        <p:nvSpPr>
          <p:cNvPr id="15" name="Date Placeholder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January 25, 2017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EECS 489 – Lecture 6</a:t>
            </a:r>
            <a:endParaRPr lang="en-US" sz="1050" b="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4802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-2.22222E-6 L 0.16355 -2.22222E-6 " pathEditMode="relative" rAng="0" ptsTypes="AA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7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3.7037E-6 C 0.02535 0.09444 0.05104 0.18958 -8.33333E-7 0.22361 C -0.05104 0.25787 -0.17899 0.23078 -0.30677 0.20416 " pathEditMode="relative" rAng="0" ptsTypes="AAA">
                                      <p:cBhvr>
                                        <p:cTn id="2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872" y="1199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 animBg="1"/>
      <p:bldP spid="8" grpId="1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1" name="Straight Connector 160"/>
          <p:cNvCxnSpPr/>
          <p:nvPr/>
        </p:nvCxnSpPr>
        <p:spPr bwMode="auto">
          <a:xfrm flipV="1">
            <a:off x="2859331" y="1676400"/>
            <a:ext cx="1712669" cy="79116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stealth" w="med" len="lg"/>
          </a:ln>
          <a:effectLst/>
        </p:spPr>
      </p:cxnSp>
      <p:cxnSp>
        <p:nvCxnSpPr>
          <p:cNvPr id="167" name="Straight Connector 166"/>
          <p:cNvCxnSpPr/>
          <p:nvPr/>
        </p:nvCxnSpPr>
        <p:spPr bwMode="auto">
          <a:xfrm flipH="1" flipV="1">
            <a:off x="4800600" y="1676400"/>
            <a:ext cx="1548854" cy="78599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stealth" w="med" len="lg"/>
          </a:ln>
          <a:effectLst/>
        </p:spPr>
      </p:cxnSp>
      <p:cxnSp>
        <p:nvCxnSpPr>
          <p:cNvPr id="164" name="Straight Connector 163"/>
          <p:cNvCxnSpPr/>
          <p:nvPr/>
        </p:nvCxnSpPr>
        <p:spPr bwMode="auto">
          <a:xfrm flipV="1">
            <a:off x="3776944" y="1524000"/>
            <a:ext cx="642656" cy="94177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stealth" w="med" len="lg"/>
          </a:ln>
          <a:effectLst/>
        </p:spPr>
      </p:cxnSp>
      <p:cxnSp>
        <p:nvCxnSpPr>
          <p:cNvPr id="165" name="Straight Connector 164"/>
          <p:cNvCxnSpPr/>
          <p:nvPr/>
        </p:nvCxnSpPr>
        <p:spPr bwMode="auto">
          <a:xfrm flipH="1" flipV="1">
            <a:off x="4648200" y="1524000"/>
            <a:ext cx="590898" cy="94018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stealth" w="med" len="lg"/>
          </a:ln>
          <a:effectLst/>
        </p:spPr>
      </p:cxnSp>
      <p:sp>
        <p:nvSpPr>
          <p:cNvPr id="166" name="Cloud 165"/>
          <p:cNvSpPr/>
          <p:nvPr/>
        </p:nvSpPr>
        <p:spPr bwMode="auto">
          <a:xfrm>
            <a:off x="3138890" y="228600"/>
            <a:ext cx="2753915" cy="2057400"/>
          </a:xfrm>
          <a:prstGeom prst="cloud">
            <a:avLst/>
          </a:prstGeom>
          <a:solidFill>
            <a:schemeClr val="tx1">
              <a:lumMod val="20000"/>
              <a:lumOff val="80000"/>
            </a:schemeClr>
          </a:solidFill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304800" y="152400"/>
            <a:ext cx="8763000" cy="1143000"/>
          </a:xfrm>
          <a:solidFill>
            <a:schemeClr val="bg1"/>
          </a:solidFill>
        </p:spPr>
        <p:txBody>
          <a:bodyPr/>
          <a:lstStyle/>
          <a:p>
            <a:r>
              <a:rPr lang="en-US" dirty="0"/>
              <a:t>Who’s serving Web services?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January 25, 2017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EECS 489 – Lecture 6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FED86-94EF-254D-90EE-B810FE8299EE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147" name="Rectangle 146"/>
          <p:cNvSpPr/>
          <p:nvPr/>
        </p:nvSpPr>
        <p:spPr>
          <a:xfrm>
            <a:off x="1846128" y="4977248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Rectangle 147"/>
          <p:cNvSpPr/>
          <p:nvPr/>
        </p:nvSpPr>
        <p:spPr>
          <a:xfrm>
            <a:off x="1846128" y="4900121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Rectangle 148"/>
          <p:cNvSpPr/>
          <p:nvPr/>
        </p:nvSpPr>
        <p:spPr>
          <a:xfrm>
            <a:off x="1846128" y="4821152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Rectangle 149"/>
          <p:cNvSpPr/>
          <p:nvPr/>
        </p:nvSpPr>
        <p:spPr>
          <a:xfrm>
            <a:off x="1846128" y="4742182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Rectangle 150"/>
          <p:cNvSpPr/>
          <p:nvPr/>
        </p:nvSpPr>
        <p:spPr>
          <a:xfrm>
            <a:off x="1846128" y="4662495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Rectangle 151"/>
          <p:cNvSpPr/>
          <p:nvPr/>
        </p:nvSpPr>
        <p:spPr>
          <a:xfrm>
            <a:off x="1846128" y="4581653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Rectangle 152"/>
          <p:cNvSpPr/>
          <p:nvPr/>
        </p:nvSpPr>
        <p:spPr>
          <a:xfrm>
            <a:off x="1846128" y="4504526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Rectangle 153"/>
          <p:cNvSpPr/>
          <p:nvPr/>
        </p:nvSpPr>
        <p:spPr>
          <a:xfrm>
            <a:off x="1846128" y="4425557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Rectangle 154"/>
          <p:cNvSpPr/>
          <p:nvPr/>
        </p:nvSpPr>
        <p:spPr>
          <a:xfrm>
            <a:off x="1846128" y="4346587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Rectangle 155"/>
          <p:cNvSpPr/>
          <p:nvPr/>
        </p:nvSpPr>
        <p:spPr>
          <a:xfrm>
            <a:off x="1846128" y="4266900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Rectangle 156"/>
          <p:cNvSpPr/>
          <p:nvPr/>
        </p:nvSpPr>
        <p:spPr>
          <a:xfrm>
            <a:off x="1846128" y="4184133"/>
            <a:ext cx="320582" cy="52646"/>
          </a:xfrm>
          <a:prstGeom prst="rect">
            <a:avLst/>
          </a:prstGeom>
          <a:solidFill>
            <a:srgbClr val="D3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Rectangle 157"/>
          <p:cNvSpPr/>
          <p:nvPr/>
        </p:nvSpPr>
        <p:spPr>
          <a:xfrm>
            <a:off x="1828800" y="4144704"/>
            <a:ext cx="357406" cy="914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Rectangle 134"/>
          <p:cNvSpPr/>
          <p:nvPr/>
        </p:nvSpPr>
        <p:spPr>
          <a:xfrm>
            <a:off x="2478030" y="4977096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Rectangle 135"/>
          <p:cNvSpPr/>
          <p:nvPr/>
        </p:nvSpPr>
        <p:spPr>
          <a:xfrm>
            <a:off x="2478030" y="4899969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Rectangle 136"/>
          <p:cNvSpPr/>
          <p:nvPr/>
        </p:nvSpPr>
        <p:spPr>
          <a:xfrm>
            <a:off x="2478030" y="4821000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Rectangle 137"/>
          <p:cNvSpPr/>
          <p:nvPr/>
        </p:nvSpPr>
        <p:spPr>
          <a:xfrm>
            <a:off x="2478030" y="4742030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Rectangle 138"/>
          <p:cNvSpPr/>
          <p:nvPr/>
        </p:nvSpPr>
        <p:spPr>
          <a:xfrm>
            <a:off x="2478030" y="4662343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Rectangle 139"/>
          <p:cNvSpPr/>
          <p:nvPr/>
        </p:nvSpPr>
        <p:spPr>
          <a:xfrm>
            <a:off x="2478030" y="4581501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ectangle 140"/>
          <p:cNvSpPr/>
          <p:nvPr/>
        </p:nvSpPr>
        <p:spPr>
          <a:xfrm>
            <a:off x="2478030" y="4504374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Rectangle 141"/>
          <p:cNvSpPr/>
          <p:nvPr/>
        </p:nvSpPr>
        <p:spPr>
          <a:xfrm>
            <a:off x="2478030" y="4425405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Rectangle 142"/>
          <p:cNvSpPr/>
          <p:nvPr/>
        </p:nvSpPr>
        <p:spPr>
          <a:xfrm>
            <a:off x="2478030" y="4346435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Rectangle 143"/>
          <p:cNvSpPr/>
          <p:nvPr/>
        </p:nvSpPr>
        <p:spPr>
          <a:xfrm>
            <a:off x="2478030" y="4266748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Rectangle 144"/>
          <p:cNvSpPr/>
          <p:nvPr/>
        </p:nvSpPr>
        <p:spPr>
          <a:xfrm>
            <a:off x="2478030" y="4183981"/>
            <a:ext cx="320582" cy="52646"/>
          </a:xfrm>
          <a:prstGeom prst="rect">
            <a:avLst/>
          </a:prstGeom>
          <a:solidFill>
            <a:srgbClr val="D3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Rectangle 145"/>
          <p:cNvSpPr/>
          <p:nvPr/>
        </p:nvSpPr>
        <p:spPr>
          <a:xfrm>
            <a:off x="2460702" y="4144552"/>
            <a:ext cx="357406" cy="914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ectangle 122"/>
          <p:cNvSpPr/>
          <p:nvPr/>
        </p:nvSpPr>
        <p:spPr>
          <a:xfrm>
            <a:off x="3299618" y="4977248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ectangle 123"/>
          <p:cNvSpPr/>
          <p:nvPr/>
        </p:nvSpPr>
        <p:spPr>
          <a:xfrm>
            <a:off x="3299618" y="4900121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Rectangle 124"/>
          <p:cNvSpPr/>
          <p:nvPr/>
        </p:nvSpPr>
        <p:spPr>
          <a:xfrm>
            <a:off x="3299618" y="4821152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Rectangle 125"/>
          <p:cNvSpPr/>
          <p:nvPr/>
        </p:nvSpPr>
        <p:spPr>
          <a:xfrm>
            <a:off x="3299618" y="4742182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ectangle 126"/>
          <p:cNvSpPr/>
          <p:nvPr/>
        </p:nvSpPr>
        <p:spPr>
          <a:xfrm>
            <a:off x="3299618" y="4662495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/>
          <p:cNvSpPr/>
          <p:nvPr/>
        </p:nvSpPr>
        <p:spPr>
          <a:xfrm>
            <a:off x="3299618" y="4581653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Rectangle 128"/>
          <p:cNvSpPr/>
          <p:nvPr/>
        </p:nvSpPr>
        <p:spPr>
          <a:xfrm>
            <a:off x="3299618" y="4504526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Rectangle 129"/>
          <p:cNvSpPr/>
          <p:nvPr/>
        </p:nvSpPr>
        <p:spPr>
          <a:xfrm>
            <a:off x="3299618" y="4425557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ectangle 130"/>
          <p:cNvSpPr/>
          <p:nvPr/>
        </p:nvSpPr>
        <p:spPr>
          <a:xfrm>
            <a:off x="3299618" y="4346587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tangle 131"/>
          <p:cNvSpPr/>
          <p:nvPr/>
        </p:nvSpPr>
        <p:spPr>
          <a:xfrm>
            <a:off x="3299618" y="4266900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Rectangle 132"/>
          <p:cNvSpPr/>
          <p:nvPr/>
        </p:nvSpPr>
        <p:spPr>
          <a:xfrm>
            <a:off x="3299618" y="4184133"/>
            <a:ext cx="320582" cy="52646"/>
          </a:xfrm>
          <a:prstGeom prst="rect">
            <a:avLst/>
          </a:prstGeom>
          <a:solidFill>
            <a:srgbClr val="D3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Rectangle 133"/>
          <p:cNvSpPr/>
          <p:nvPr/>
        </p:nvSpPr>
        <p:spPr>
          <a:xfrm>
            <a:off x="3282290" y="4144704"/>
            <a:ext cx="357406" cy="914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ectangle 110"/>
          <p:cNvSpPr/>
          <p:nvPr/>
        </p:nvSpPr>
        <p:spPr>
          <a:xfrm>
            <a:off x="3931520" y="4977096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ectangle 111"/>
          <p:cNvSpPr/>
          <p:nvPr/>
        </p:nvSpPr>
        <p:spPr>
          <a:xfrm>
            <a:off x="3931520" y="4899969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/>
          <p:cNvSpPr/>
          <p:nvPr/>
        </p:nvSpPr>
        <p:spPr>
          <a:xfrm>
            <a:off x="3931520" y="4821000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Rectangle 113"/>
          <p:cNvSpPr/>
          <p:nvPr/>
        </p:nvSpPr>
        <p:spPr>
          <a:xfrm>
            <a:off x="3931520" y="4742030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/>
          <p:cNvSpPr/>
          <p:nvPr/>
        </p:nvSpPr>
        <p:spPr>
          <a:xfrm>
            <a:off x="3931520" y="4662343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/>
          <p:cNvSpPr/>
          <p:nvPr/>
        </p:nvSpPr>
        <p:spPr>
          <a:xfrm>
            <a:off x="3931520" y="4581501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16"/>
          <p:cNvSpPr/>
          <p:nvPr/>
        </p:nvSpPr>
        <p:spPr>
          <a:xfrm>
            <a:off x="3931520" y="4504374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/>
          <p:cNvSpPr/>
          <p:nvPr/>
        </p:nvSpPr>
        <p:spPr>
          <a:xfrm>
            <a:off x="3931520" y="4425405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/>
          <p:cNvSpPr/>
          <p:nvPr/>
        </p:nvSpPr>
        <p:spPr>
          <a:xfrm>
            <a:off x="3931520" y="4346435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/>
          <p:cNvSpPr/>
          <p:nvPr/>
        </p:nvSpPr>
        <p:spPr>
          <a:xfrm>
            <a:off x="3931520" y="4266748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/>
          <p:cNvSpPr/>
          <p:nvPr/>
        </p:nvSpPr>
        <p:spPr>
          <a:xfrm>
            <a:off x="3931520" y="4183981"/>
            <a:ext cx="320582" cy="52646"/>
          </a:xfrm>
          <a:prstGeom prst="rect">
            <a:avLst/>
          </a:prstGeom>
          <a:solidFill>
            <a:srgbClr val="D3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ectangle 121"/>
          <p:cNvSpPr/>
          <p:nvPr/>
        </p:nvSpPr>
        <p:spPr>
          <a:xfrm>
            <a:off x="3914192" y="4144552"/>
            <a:ext cx="357406" cy="914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/>
          <p:cNvSpPr/>
          <p:nvPr/>
        </p:nvSpPr>
        <p:spPr>
          <a:xfrm>
            <a:off x="4753108" y="4977248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4753108" y="4900121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4753108" y="4821152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4753108" y="4742182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/>
          <p:cNvSpPr/>
          <p:nvPr/>
        </p:nvSpPr>
        <p:spPr>
          <a:xfrm>
            <a:off x="4753108" y="4662495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4753108" y="4581653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4753108" y="4504526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/>
          <p:cNvSpPr/>
          <p:nvPr/>
        </p:nvSpPr>
        <p:spPr>
          <a:xfrm>
            <a:off x="4753108" y="4425557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/>
          <p:cNvSpPr/>
          <p:nvPr/>
        </p:nvSpPr>
        <p:spPr>
          <a:xfrm>
            <a:off x="4753108" y="4346587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/>
          <p:cNvSpPr/>
          <p:nvPr/>
        </p:nvSpPr>
        <p:spPr>
          <a:xfrm>
            <a:off x="4753108" y="4266900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/>
          <p:cNvSpPr/>
          <p:nvPr/>
        </p:nvSpPr>
        <p:spPr>
          <a:xfrm>
            <a:off x="4753108" y="4184133"/>
            <a:ext cx="320582" cy="52646"/>
          </a:xfrm>
          <a:prstGeom prst="rect">
            <a:avLst/>
          </a:prstGeom>
          <a:solidFill>
            <a:srgbClr val="D3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/>
          <p:cNvSpPr/>
          <p:nvPr/>
        </p:nvSpPr>
        <p:spPr>
          <a:xfrm>
            <a:off x="4735780" y="4144704"/>
            <a:ext cx="357406" cy="914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/>
          <p:cNvSpPr/>
          <p:nvPr/>
        </p:nvSpPr>
        <p:spPr>
          <a:xfrm>
            <a:off x="5385010" y="4977096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/>
          <p:cNvSpPr/>
          <p:nvPr/>
        </p:nvSpPr>
        <p:spPr>
          <a:xfrm>
            <a:off x="5385010" y="4899969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5385010" y="4821000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5385010" y="4742030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5385010" y="4662343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/>
          <p:cNvSpPr/>
          <p:nvPr/>
        </p:nvSpPr>
        <p:spPr>
          <a:xfrm>
            <a:off x="5385010" y="4581501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5385010" y="4504374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>
            <a:off x="5385010" y="4425405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5385010" y="4346435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5385010" y="4266748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/>
          <p:cNvSpPr/>
          <p:nvPr/>
        </p:nvSpPr>
        <p:spPr>
          <a:xfrm>
            <a:off x="5385010" y="4183981"/>
            <a:ext cx="320582" cy="52646"/>
          </a:xfrm>
          <a:prstGeom prst="rect">
            <a:avLst/>
          </a:prstGeom>
          <a:solidFill>
            <a:srgbClr val="D3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5367682" y="4144552"/>
            <a:ext cx="357406" cy="914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6188615" y="4977248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6188615" y="4900121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6188615" y="4821152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6188615" y="4742182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6188615" y="4662495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6188615" y="4581653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6188615" y="4504526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6188615" y="4425557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6188615" y="4346587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6188615" y="4266900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>
            <a:off x="6188615" y="4184133"/>
            <a:ext cx="320582" cy="52646"/>
          </a:xfrm>
          <a:prstGeom prst="rect">
            <a:avLst/>
          </a:prstGeom>
          <a:solidFill>
            <a:srgbClr val="D3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6171287" y="4144704"/>
            <a:ext cx="357406" cy="914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/>
          <p:cNvSpPr/>
          <p:nvPr/>
        </p:nvSpPr>
        <p:spPr>
          <a:xfrm>
            <a:off x="6820517" y="4977096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/>
          <p:cNvSpPr/>
          <p:nvPr/>
        </p:nvSpPr>
        <p:spPr>
          <a:xfrm>
            <a:off x="6820517" y="4899969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/>
          <p:cNvSpPr/>
          <p:nvPr/>
        </p:nvSpPr>
        <p:spPr>
          <a:xfrm>
            <a:off x="6820517" y="4821000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6820517" y="4742030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/>
          <p:cNvSpPr/>
          <p:nvPr/>
        </p:nvSpPr>
        <p:spPr>
          <a:xfrm>
            <a:off x="6820517" y="4662343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/>
          <p:cNvSpPr/>
          <p:nvPr/>
        </p:nvSpPr>
        <p:spPr>
          <a:xfrm>
            <a:off x="6820517" y="4581501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/>
          <p:cNvSpPr/>
          <p:nvPr/>
        </p:nvSpPr>
        <p:spPr>
          <a:xfrm>
            <a:off x="6820517" y="4504374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/>
          <p:cNvSpPr/>
          <p:nvPr/>
        </p:nvSpPr>
        <p:spPr>
          <a:xfrm>
            <a:off x="6820517" y="4425405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6820517" y="4346435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/>
          <p:cNvSpPr/>
          <p:nvPr/>
        </p:nvSpPr>
        <p:spPr>
          <a:xfrm>
            <a:off x="6820517" y="4266748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/>
          <p:cNvSpPr/>
          <p:nvPr/>
        </p:nvSpPr>
        <p:spPr>
          <a:xfrm>
            <a:off x="6820517" y="4183981"/>
            <a:ext cx="320582" cy="52646"/>
          </a:xfrm>
          <a:prstGeom prst="rect">
            <a:avLst/>
          </a:prstGeom>
          <a:solidFill>
            <a:srgbClr val="D3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/>
          <p:cNvSpPr/>
          <p:nvPr/>
        </p:nvSpPr>
        <p:spPr>
          <a:xfrm>
            <a:off x="6803189" y="4144552"/>
            <a:ext cx="357406" cy="914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1917211" y="3555980"/>
            <a:ext cx="365760" cy="273769"/>
          </a:xfrm>
          <a:prstGeom prst="rect">
            <a:avLst/>
          </a:prstGeom>
          <a:solidFill>
            <a:srgbClr val="D3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365699" y="3554165"/>
            <a:ext cx="365760" cy="273769"/>
          </a:xfrm>
          <a:prstGeom prst="rect">
            <a:avLst/>
          </a:prstGeom>
          <a:solidFill>
            <a:srgbClr val="D3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4828209" y="3556630"/>
            <a:ext cx="365760" cy="273769"/>
          </a:xfrm>
          <a:prstGeom prst="rect">
            <a:avLst/>
          </a:prstGeom>
          <a:solidFill>
            <a:srgbClr val="D3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6260223" y="3555980"/>
            <a:ext cx="365760" cy="273769"/>
          </a:xfrm>
          <a:prstGeom prst="rect">
            <a:avLst/>
          </a:prstGeom>
          <a:solidFill>
            <a:srgbClr val="D3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2402131" y="2467566"/>
            <a:ext cx="914400" cy="435357"/>
          </a:xfrm>
          <a:prstGeom prst="rect">
            <a:avLst/>
          </a:prstGeom>
          <a:solidFill>
            <a:srgbClr val="D3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3563758" y="2465776"/>
            <a:ext cx="914400" cy="435357"/>
          </a:xfrm>
          <a:prstGeom prst="rect">
            <a:avLst/>
          </a:prstGeom>
          <a:solidFill>
            <a:srgbClr val="D3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24" name="Straight Connector 23"/>
          <p:cNvCxnSpPr>
            <a:stCxn id="142" idx="0"/>
            <a:endCxn id="146" idx="2"/>
          </p:cNvCxnSpPr>
          <p:nvPr/>
        </p:nvCxnSpPr>
        <p:spPr>
          <a:xfrm flipV="1">
            <a:off x="2100091" y="2902923"/>
            <a:ext cx="759240" cy="653057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43" idx="0"/>
            <a:endCxn id="146" idx="2"/>
          </p:cNvCxnSpPr>
          <p:nvPr/>
        </p:nvCxnSpPr>
        <p:spPr>
          <a:xfrm flipH="1" flipV="1">
            <a:off x="2859331" y="2902923"/>
            <a:ext cx="689248" cy="651242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142" idx="0"/>
            <a:endCxn id="148" idx="2"/>
          </p:cNvCxnSpPr>
          <p:nvPr/>
        </p:nvCxnSpPr>
        <p:spPr>
          <a:xfrm flipV="1">
            <a:off x="2100091" y="2901133"/>
            <a:ext cx="1920867" cy="654847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144" idx="0"/>
            <a:endCxn id="146" idx="2"/>
          </p:cNvCxnSpPr>
          <p:nvPr/>
        </p:nvCxnSpPr>
        <p:spPr>
          <a:xfrm flipH="1" flipV="1">
            <a:off x="2859331" y="2902923"/>
            <a:ext cx="2151758" cy="653707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143" idx="0"/>
            <a:endCxn id="148" idx="2"/>
          </p:cNvCxnSpPr>
          <p:nvPr/>
        </p:nvCxnSpPr>
        <p:spPr>
          <a:xfrm flipV="1">
            <a:off x="3548579" y="2901133"/>
            <a:ext cx="472379" cy="653032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145" idx="0"/>
            <a:endCxn id="146" idx="2"/>
          </p:cNvCxnSpPr>
          <p:nvPr/>
        </p:nvCxnSpPr>
        <p:spPr>
          <a:xfrm flipH="1" flipV="1">
            <a:off x="2859331" y="2902923"/>
            <a:ext cx="3583772" cy="653057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144" idx="0"/>
            <a:endCxn id="148" idx="2"/>
          </p:cNvCxnSpPr>
          <p:nvPr/>
        </p:nvCxnSpPr>
        <p:spPr>
          <a:xfrm flipH="1" flipV="1">
            <a:off x="4020958" y="2901133"/>
            <a:ext cx="990131" cy="655497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145" idx="0"/>
            <a:endCxn id="148" idx="2"/>
          </p:cNvCxnSpPr>
          <p:nvPr/>
        </p:nvCxnSpPr>
        <p:spPr>
          <a:xfrm flipH="1" flipV="1">
            <a:off x="4020958" y="2901133"/>
            <a:ext cx="2422145" cy="654847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102" idx="0"/>
            <a:endCxn id="144" idx="2"/>
          </p:cNvCxnSpPr>
          <p:nvPr/>
        </p:nvCxnSpPr>
        <p:spPr>
          <a:xfrm flipV="1">
            <a:off x="4914483" y="3830399"/>
            <a:ext cx="96606" cy="314305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141" idx="0"/>
            <a:endCxn id="145" idx="2"/>
          </p:cNvCxnSpPr>
          <p:nvPr/>
        </p:nvCxnSpPr>
        <p:spPr>
          <a:xfrm flipH="1" flipV="1">
            <a:off x="6443103" y="3829749"/>
            <a:ext cx="538789" cy="314803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stCxn id="128" idx="0"/>
            <a:endCxn id="145" idx="2"/>
          </p:cNvCxnSpPr>
          <p:nvPr/>
        </p:nvCxnSpPr>
        <p:spPr>
          <a:xfrm flipV="1">
            <a:off x="6349990" y="3829749"/>
            <a:ext cx="93113" cy="314955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115" idx="0"/>
            <a:endCxn id="144" idx="2"/>
          </p:cNvCxnSpPr>
          <p:nvPr/>
        </p:nvCxnSpPr>
        <p:spPr>
          <a:xfrm flipH="1" flipV="1">
            <a:off x="5011089" y="3830399"/>
            <a:ext cx="535296" cy="314153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89" idx="0"/>
            <a:endCxn id="143" idx="2"/>
          </p:cNvCxnSpPr>
          <p:nvPr/>
        </p:nvCxnSpPr>
        <p:spPr>
          <a:xfrm flipH="1" flipV="1">
            <a:off x="3548579" y="3827934"/>
            <a:ext cx="544316" cy="316618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76" idx="0"/>
            <a:endCxn id="143" idx="2"/>
          </p:cNvCxnSpPr>
          <p:nvPr/>
        </p:nvCxnSpPr>
        <p:spPr>
          <a:xfrm flipV="1">
            <a:off x="3460993" y="3827934"/>
            <a:ext cx="87586" cy="31677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50" idx="0"/>
            <a:endCxn id="142" idx="2"/>
          </p:cNvCxnSpPr>
          <p:nvPr/>
        </p:nvCxnSpPr>
        <p:spPr>
          <a:xfrm flipV="1">
            <a:off x="2007503" y="3829749"/>
            <a:ext cx="92588" cy="314955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63" idx="0"/>
            <a:endCxn id="142" idx="2"/>
          </p:cNvCxnSpPr>
          <p:nvPr/>
        </p:nvCxnSpPr>
        <p:spPr>
          <a:xfrm flipH="1" flipV="1">
            <a:off x="2100091" y="3829749"/>
            <a:ext cx="539314" cy="314803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2391589" y="3551017"/>
            <a:ext cx="365760" cy="273769"/>
          </a:xfrm>
          <a:prstGeom prst="rect">
            <a:avLst/>
          </a:prstGeom>
          <a:solidFill>
            <a:srgbClr val="D3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41" name="Straight Connector 40"/>
          <p:cNvCxnSpPr>
            <a:stCxn id="50" idx="0"/>
          </p:cNvCxnSpPr>
          <p:nvPr/>
        </p:nvCxnSpPr>
        <p:spPr>
          <a:xfrm flipV="1">
            <a:off x="2007503" y="3824787"/>
            <a:ext cx="566966" cy="319917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50" idx="0"/>
          </p:cNvCxnSpPr>
          <p:nvPr/>
        </p:nvCxnSpPr>
        <p:spPr>
          <a:xfrm flipV="1">
            <a:off x="2007503" y="3824787"/>
            <a:ext cx="566967" cy="319917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stCxn id="63" idx="0"/>
            <a:endCxn id="153" idx="2"/>
          </p:cNvCxnSpPr>
          <p:nvPr/>
        </p:nvCxnSpPr>
        <p:spPr>
          <a:xfrm flipH="1" flipV="1">
            <a:off x="2574469" y="3824786"/>
            <a:ext cx="64936" cy="319766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/>
          <p:cNvSpPr/>
          <p:nvPr/>
        </p:nvSpPr>
        <p:spPr>
          <a:xfrm>
            <a:off x="3836827" y="3547081"/>
            <a:ext cx="365760" cy="273769"/>
          </a:xfrm>
          <a:prstGeom prst="rect">
            <a:avLst/>
          </a:prstGeom>
          <a:solidFill>
            <a:srgbClr val="D3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45" name="Straight Connector 44"/>
          <p:cNvCxnSpPr>
            <a:stCxn id="76" idx="0"/>
          </p:cNvCxnSpPr>
          <p:nvPr/>
        </p:nvCxnSpPr>
        <p:spPr>
          <a:xfrm flipV="1">
            <a:off x="3460993" y="3820850"/>
            <a:ext cx="558714" cy="323854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>
            <a:stCxn id="89" idx="0"/>
          </p:cNvCxnSpPr>
          <p:nvPr/>
        </p:nvCxnSpPr>
        <p:spPr>
          <a:xfrm flipH="1" flipV="1">
            <a:off x="4019707" y="3820850"/>
            <a:ext cx="73188" cy="323702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5282102" y="3554165"/>
            <a:ext cx="365760" cy="273769"/>
          </a:xfrm>
          <a:prstGeom prst="rect">
            <a:avLst/>
          </a:prstGeom>
          <a:solidFill>
            <a:srgbClr val="D3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48" name="Straight Connector 47"/>
          <p:cNvCxnSpPr>
            <a:stCxn id="115" idx="0"/>
          </p:cNvCxnSpPr>
          <p:nvPr/>
        </p:nvCxnSpPr>
        <p:spPr>
          <a:xfrm flipH="1" flipV="1">
            <a:off x="5464982" y="3827934"/>
            <a:ext cx="81403" cy="316618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stCxn id="102" idx="0"/>
          </p:cNvCxnSpPr>
          <p:nvPr/>
        </p:nvCxnSpPr>
        <p:spPr>
          <a:xfrm flipV="1">
            <a:off x="4914483" y="3827934"/>
            <a:ext cx="550499" cy="31677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/>
          <p:cNvSpPr/>
          <p:nvPr/>
        </p:nvSpPr>
        <p:spPr>
          <a:xfrm>
            <a:off x="6713721" y="3551016"/>
            <a:ext cx="365760" cy="273769"/>
          </a:xfrm>
          <a:prstGeom prst="rect">
            <a:avLst/>
          </a:prstGeom>
          <a:solidFill>
            <a:srgbClr val="D3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51" name="Straight Connector 50"/>
          <p:cNvCxnSpPr>
            <a:stCxn id="128" idx="0"/>
          </p:cNvCxnSpPr>
          <p:nvPr/>
        </p:nvCxnSpPr>
        <p:spPr>
          <a:xfrm flipV="1">
            <a:off x="6349990" y="3824785"/>
            <a:ext cx="546611" cy="31991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>
            <a:stCxn id="141" idx="0"/>
          </p:cNvCxnSpPr>
          <p:nvPr/>
        </p:nvCxnSpPr>
        <p:spPr>
          <a:xfrm flipH="1" flipV="1">
            <a:off x="6896601" y="3824785"/>
            <a:ext cx="85291" cy="319767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/>
          <p:cNvSpPr/>
          <p:nvPr/>
        </p:nvSpPr>
        <p:spPr>
          <a:xfrm>
            <a:off x="4730627" y="2464184"/>
            <a:ext cx="914400" cy="435357"/>
          </a:xfrm>
          <a:prstGeom prst="rect">
            <a:avLst/>
          </a:prstGeom>
          <a:solidFill>
            <a:srgbClr val="D3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5892254" y="2462394"/>
            <a:ext cx="914400" cy="435357"/>
          </a:xfrm>
          <a:prstGeom prst="rect">
            <a:avLst/>
          </a:prstGeom>
          <a:solidFill>
            <a:srgbClr val="D3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55" name="Straight Connector 54"/>
          <p:cNvCxnSpPr>
            <a:stCxn id="153" idx="0"/>
          </p:cNvCxnSpPr>
          <p:nvPr/>
        </p:nvCxnSpPr>
        <p:spPr>
          <a:xfrm flipV="1">
            <a:off x="2574469" y="2899541"/>
            <a:ext cx="2613358" cy="651476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V="1">
            <a:off x="4019707" y="2899541"/>
            <a:ext cx="1168120" cy="64754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>
            <a:stCxn id="153" idx="0"/>
          </p:cNvCxnSpPr>
          <p:nvPr/>
        </p:nvCxnSpPr>
        <p:spPr>
          <a:xfrm flipV="1">
            <a:off x="2574469" y="2897751"/>
            <a:ext cx="3774985" cy="653266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H="1" flipV="1">
            <a:off x="5187827" y="2899541"/>
            <a:ext cx="277155" cy="654624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flipV="1">
            <a:off x="4019707" y="2897751"/>
            <a:ext cx="2329747" cy="64933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H="1" flipV="1">
            <a:off x="5187827" y="2899541"/>
            <a:ext cx="1708774" cy="651475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flipV="1">
            <a:off x="5464982" y="2897751"/>
            <a:ext cx="884472" cy="656414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flipH="1" flipV="1">
            <a:off x="6349454" y="2897751"/>
            <a:ext cx="547147" cy="653265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Box 158"/>
          <p:cNvSpPr txBox="1"/>
          <p:nvPr/>
        </p:nvSpPr>
        <p:spPr>
          <a:xfrm>
            <a:off x="7447389" y="4007881"/>
            <a:ext cx="6735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Rack</a:t>
            </a:r>
            <a:endParaRPr lang="en-US"/>
          </a:p>
        </p:txBody>
      </p:sp>
      <p:sp>
        <p:nvSpPr>
          <p:cNvPr id="162" name="TextBox 161"/>
          <p:cNvSpPr txBox="1"/>
          <p:nvPr/>
        </p:nvSpPr>
        <p:spPr>
          <a:xfrm>
            <a:off x="7447389" y="3489380"/>
            <a:ext cx="13917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Aggregation</a:t>
            </a:r>
            <a:endParaRPr lang="en-US" dirty="0"/>
          </a:p>
        </p:txBody>
      </p:sp>
      <p:sp>
        <p:nvSpPr>
          <p:cNvPr id="163" name="TextBox 162"/>
          <p:cNvSpPr txBox="1"/>
          <p:nvPr/>
        </p:nvSpPr>
        <p:spPr>
          <a:xfrm>
            <a:off x="7447389" y="2514600"/>
            <a:ext cx="6511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Core</a:t>
            </a:r>
            <a:endParaRPr lang="en-US" dirty="0"/>
          </a:p>
        </p:txBody>
      </p:sp>
      <p:pic>
        <p:nvPicPr>
          <p:cNvPr id="160" name="Picture 159"/>
          <p:cNvPicPr>
            <a:picLocks noChangeAspect="1"/>
          </p:cNvPicPr>
          <p:nvPr/>
        </p:nvPicPr>
        <p:blipFill>
          <a:blip r:embed="rId2">
            <a:alphaModFix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73358" y="1498888"/>
            <a:ext cx="609600" cy="391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064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-0.00255 L -0.27014 0.45162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507" y="22708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1000" fill="hold"/>
                                        <p:tgtEl>
                                          <p:spTgt spid="160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2-10-20 at 7.03.56 PM.pn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750" y="1623987"/>
            <a:ext cx="6419850" cy="4667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1414994" y="1704985"/>
            <a:ext cx="10967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prstClr val="black"/>
                </a:solidFill>
                <a:ea typeface="Arial" charset="0"/>
                <a:cs typeface="Arial" charset="0"/>
              </a:rPr>
              <a:t>Mosharaf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happens inside?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1F212-E36A-6C44-B33E-31147482829D}" type="slidenum">
              <a:rPr lang="en-US" smtClean="0"/>
              <a:pPr/>
              <a:t>37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alphaModFix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108883" y="1665109"/>
            <a:ext cx="609600" cy="39116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4976" y="2487827"/>
            <a:ext cx="702212" cy="89422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9452" y="3717140"/>
            <a:ext cx="468142" cy="59614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6405" y="3717140"/>
            <a:ext cx="468142" cy="59614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472" y="3717140"/>
            <a:ext cx="468142" cy="59614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4516" y="3717140"/>
            <a:ext cx="468142" cy="596149"/>
          </a:xfrm>
          <a:prstGeom prst="rect">
            <a:avLst/>
          </a:prstGeom>
        </p:spPr>
      </p:pic>
      <p:cxnSp>
        <p:nvCxnSpPr>
          <p:cNvPr id="16" name="Straight Arrow Connector 15"/>
          <p:cNvCxnSpPr>
            <a:stCxn id="10" idx="1"/>
            <a:endCxn id="11" idx="0"/>
          </p:cNvCxnSpPr>
          <p:nvPr/>
        </p:nvCxnSpPr>
        <p:spPr>
          <a:xfrm flipH="1">
            <a:off x="3153523" y="2934939"/>
            <a:ext cx="1431453" cy="782201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0" idx="1"/>
            <a:endCxn id="12" idx="0"/>
          </p:cNvCxnSpPr>
          <p:nvPr/>
        </p:nvCxnSpPr>
        <p:spPr>
          <a:xfrm flipH="1">
            <a:off x="4010476" y="2934939"/>
            <a:ext cx="574500" cy="782201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0" idx="2"/>
            <a:endCxn id="13" idx="0"/>
          </p:cNvCxnSpPr>
          <p:nvPr/>
        </p:nvCxnSpPr>
        <p:spPr>
          <a:xfrm flipH="1">
            <a:off x="4806543" y="3382051"/>
            <a:ext cx="129539" cy="335089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0" idx="3"/>
            <a:endCxn id="14" idx="0"/>
          </p:cNvCxnSpPr>
          <p:nvPr/>
        </p:nvCxnSpPr>
        <p:spPr>
          <a:xfrm>
            <a:off x="5287188" y="2934939"/>
            <a:ext cx="1411399" cy="782201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4690" y="5200473"/>
            <a:ext cx="312094" cy="397433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942" y="5196292"/>
            <a:ext cx="312094" cy="397433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9194" y="5209511"/>
            <a:ext cx="312094" cy="397433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8222" y="5214029"/>
            <a:ext cx="312094" cy="397433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6792" y="5204992"/>
            <a:ext cx="312094" cy="397433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4044" y="5200811"/>
            <a:ext cx="312094" cy="397433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1296" y="5214030"/>
            <a:ext cx="312094" cy="397433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2453" y="5209849"/>
            <a:ext cx="312094" cy="397433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3510" y="5200811"/>
            <a:ext cx="312094" cy="397433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0319" y="5209509"/>
            <a:ext cx="312094" cy="397433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8044" y="5222728"/>
            <a:ext cx="312094" cy="397433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9201" y="5218547"/>
            <a:ext cx="312094" cy="397433"/>
          </a:xfrm>
          <a:prstGeom prst="rect">
            <a:avLst/>
          </a:prstGeom>
        </p:spPr>
      </p:pic>
      <p:cxnSp>
        <p:nvCxnSpPr>
          <p:cNvPr id="36" name="Straight Arrow Connector 35"/>
          <p:cNvCxnSpPr>
            <a:stCxn id="11" idx="2"/>
            <a:endCxn id="23" idx="0"/>
          </p:cNvCxnSpPr>
          <p:nvPr/>
        </p:nvCxnSpPr>
        <p:spPr>
          <a:xfrm flipH="1">
            <a:off x="2540737" y="4313289"/>
            <a:ext cx="612786" cy="887184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11" idx="2"/>
            <a:endCxn id="24" idx="0"/>
          </p:cNvCxnSpPr>
          <p:nvPr/>
        </p:nvCxnSpPr>
        <p:spPr>
          <a:xfrm flipH="1">
            <a:off x="2927989" y="4313289"/>
            <a:ext cx="225534" cy="883003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1" idx="2"/>
            <a:endCxn id="25" idx="0"/>
          </p:cNvCxnSpPr>
          <p:nvPr/>
        </p:nvCxnSpPr>
        <p:spPr>
          <a:xfrm>
            <a:off x="3153523" y="4313289"/>
            <a:ext cx="161718" cy="896222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12" idx="2"/>
            <a:endCxn id="26" idx="0"/>
          </p:cNvCxnSpPr>
          <p:nvPr/>
        </p:nvCxnSpPr>
        <p:spPr>
          <a:xfrm flipH="1">
            <a:off x="3824269" y="4313289"/>
            <a:ext cx="186207" cy="90074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12" idx="2"/>
            <a:endCxn id="32" idx="0"/>
          </p:cNvCxnSpPr>
          <p:nvPr/>
        </p:nvCxnSpPr>
        <p:spPr>
          <a:xfrm>
            <a:off x="4010476" y="4313289"/>
            <a:ext cx="165890" cy="89622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13" idx="2"/>
            <a:endCxn id="33" idx="0"/>
          </p:cNvCxnSpPr>
          <p:nvPr/>
        </p:nvCxnSpPr>
        <p:spPr>
          <a:xfrm flipH="1">
            <a:off x="4694091" y="4313289"/>
            <a:ext cx="112452" cy="909439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3" idx="2"/>
            <a:endCxn id="34" idx="0"/>
          </p:cNvCxnSpPr>
          <p:nvPr/>
        </p:nvCxnSpPr>
        <p:spPr>
          <a:xfrm>
            <a:off x="4806543" y="4313289"/>
            <a:ext cx="248705" cy="905258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14" idx="2"/>
            <a:endCxn id="27" idx="0"/>
          </p:cNvCxnSpPr>
          <p:nvPr/>
        </p:nvCxnSpPr>
        <p:spPr>
          <a:xfrm flipH="1">
            <a:off x="6102839" y="4313289"/>
            <a:ext cx="595748" cy="891703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14" idx="2"/>
            <a:endCxn id="28" idx="0"/>
          </p:cNvCxnSpPr>
          <p:nvPr/>
        </p:nvCxnSpPr>
        <p:spPr>
          <a:xfrm flipH="1">
            <a:off x="6490091" y="4313289"/>
            <a:ext cx="208496" cy="887522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14" idx="2"/>
            <a:endCxn id="29" idx="0"/>
          </p:cNvCxnSpPr>
          <p:nvPr/>
        </p:nvCxnSpPr>
        <p:spPr>
          <a:xfrm>
            <a:off x="6698587" y="4313289"/>
            <a:ext cx="178756" cy="900741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14" idx="2"/>
            <a:endCxn id="30" idx="0"/>
          </p:cNvCxnSpPr>
          <p:nvPr/>
        </p:nvCxnSpPr>
        <p:spPr>
          <a:xfrm>
            <a:off x="6698587" y="4313289"/>
            <a:ext cx="539913" cy="89656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14" idx="2"/>
            <a:endCxn id="31" idx="0"/>
          </p:cNvCxnSpPr>
          <p:nvPr/>
        </p:nvCxnSpPr>
        <p:spPr>
          <a:xfrm>
            <a:off x="6698587" y="4313289"/>
            <a:ext cx="930970" cy="887522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1180506" y="2670900"/>
            <a:ext cx="14133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0" dirty="0" smtClean="0">
                <a:solidFill>
                  <a:prstClr val="black"/>
                </a:solidFill>
                <a:ea typeface="Arial" charset="0"/>
                <a:cs typeface="Arial" charset="0"/>
              </a:rPr>
              <a:t>Top-level Aggregator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1188620" y="3745384"/>
            <a:ext cx="13971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0" dirty="0" smtClean="0">
                <a:solidFill>
                  <a:prstClr val="black"/>
                </a:solidFill>
                <a:ea typeface="Arial" charset="0"/>
                <a:cs typeface="Arial" charset="0"/>
              </a:rPr>
              <a:t>Mid-level Aggregators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1300042" y="5215498"/>
            <a:ext cx="11742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0" dirty="0" smtClean="0">
                <a:solidFill>
                  <a:prstClr val="black"/>
                </a:solidFill>
                <a:ea typeface="Arial" charset="0"/>
                <a:cs typeface="Arial" charset="0"/>
              </a:rPr>
              <a:t>Workers</a:t>
            </a:r>
          </a:p>
        </p:txBody>
      </p:sp>
      <p:sp>
        <p:nvSpPr>
          <p:cNvPr id="15" name="Date Placeholder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January 25, 2017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EECS 489 – Lecture 6</a:t>
            </a:r>
            <a:endParaRPr lang="en-US" sz="1050" b="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5029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52 3.7037E-6 C 0.02188 0.06921 0.04462 0.13865 -0.00052 0.16365 C -0.04548 0.18865 -0.15833 0.16898 -0.271 0.14953 " pathEditMode="relative" rAng="0" ptsTypes="AAA">
                                      <p:cBhvr>
                                        <p:cTn id="19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240" y="875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4" grpId="0"/>
      <p:bldP spid="45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Partition-Aggregate </a:t>
            </a:r>
            <a:r>
              <a:rPr lang="en-US" dirty="0" smtClean="0"/>
              <a:t>traffic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1F212-E36A-6C44-B33E-31147482829D}" type="slidenum">
              <a:rPr lang="en-US" smtClean="0"/>
              <a:pPr/>
              <a:t>38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0769" y="2487827"/>
            <a:ext cx="702212" cy="89422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5245" y="3717140"/>
            <a:ext cx="468142" cy="59614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2198" y="3717140"/>
            <a:ext cx="468142" cy="59614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8265" y="3717140"/>
            <a:ext cx="468142" cy="59614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309" y="3717140"/>
            <a:ext cx="468142" cy="596149"/>
          </a:xfrm>
          <a:prstGeom prst="rect">
            <a:avLst/>
          </a:prstGeom>
        </p:spPr>
      </p:pic>
      <p:cxnSp>
        <p:nvCxnSpPr>
          <p:cNvPr id="16" name="Straight Arrow Connector 15"/>
          <p:cNvCxnSpPr>
            <a:stCxn id="10" idx="1"/>
            <a:endCxn id="11" idx="0"/>
          </p:cNvCxnSpPr>
          <p:nvPr/>
        </p:nvCxnSpPr>
        <p:spPr>
          <a:xfrm flipH="1">
            <a:off x="3169316" y="2934939"/>
            <a:ext cx="1431453" cy="782201"/>
          </a:xfrm>
          <a:prstGeom prst="straightConnector1">
            <a:avLst/>
          </a:prstGeom>
          <a:ln>
            <a:solidFill>
              <a:srgbClr val="008000"/>
            </a:solidFill>
            <a:headEnd type="stealth" w="lg" len="lg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0" idx="1"/>
            <a:endCxn id="12" idx="0"/>
          </p:cNvCxnSpPr>
          <p:nvPr/>
        </p:nvCxnSpPr>
        <p:spPr>
          <a:xfrm flipH="1">
            <a:off x="4026269" y="2934939"/>
            <a:ext cx="574500" cy="782201"/>
          </a:xfrm>
          <a:prstGeom prst="straightConnector1">
            <a:avLst/>
          </a:prstGeom>
          <a:ln>
            <a:solidFill>
              <a:srgbClr val="008000"/>
            </a:solidFill>
            <a:headEnd type="stealth" w="lg" len="lg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0" idx="2"/>
            <a:endCxn id="13" idx="0"/>
          </p:cNvCxnSpPr>
          <p:nvPr/>
        </p:nvCxnSpPr>
        <p:spPr>
          <a:xfrm flipH="1">
            <a:off x="4822336" y="3382051"/>
            <a:ext cx="129539" cy="335089"/>
          </a:xfrm>
          <a:prstGeom prst="straightConnector1">
            <a:avLst/>
          </a:prstGeom>
          <a:ln>
            <a:solidFill>
              <a:srgbClr val="008000"/>
            </a:solidFill>
            <a:headEnd type="stealth" w="lg" len="lg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0" idx="3"/>
            <a:endCxn id="14" idx="0"/>
          </p:cNvCxnSpPr>
          <p:nvPr/>
        </p:nvCxnSpPr>
        <p:spPr>
          <a:xfrm>
            <a:off x="5302981" y="2934939"/>
            <a:ext cx="1411399" cy="782201"/>
          </a:xfrm>
          <a:prstGeom prst="straightConnector1">
            <a:avLst/>
          </a:prstGeom>
          <a:ln>
            <a:solidFill>
              <a:srgbClr val="008000"/>
            </a:solidFill>
            <a:headEnd type="stealth" w="lg" len="lg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0483" y="5200473"/>
            <a:ext cx="312094" cy="397433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7735" y="5196292"/>
            <a:ext cx="312094" cy="397433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4987" y="5209511"/>
            <a:ext cx="312094" cy="397433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4015" y="5214029"/>
            <a:ext cx="312094" cy="397433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2585" y="5204992"/>
            <a:ext cx="312094" cy="397433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9837" y="5200811"/>
            <a:ext cx="312094" cy="397433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7089" y="5214030"/>
            <a:ext cx="312094" cy="397433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8246" y="5209849"/>
            <a:ext cx="312094" cy="397433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9303" y="5200811"/>
            <a:ext cx="312094" cy="397433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6112" y="5209509"/>
            <a:ext cx="312094" cy="397433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3837" y="5222728"/>
            <a:ext cx="312094" cy="397433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4994" y="5218547"/>
            <a:ext cx="312094" cy="397433"/>
          </a:xfrm>
          <a:prstGeom prst="rect">
            <a:avLst/>
          </a:prstGeom>
        </p:spPr>
      </p:pic>
      <p:cxnSp>
        <p:nvCxnSpPr>
          <p:cNvPr id="36" name="Straight Arrow Connector 35"/>
          <p:cNvCxnSpPr>
            <a:stCxn id="11" idx="2"/>
            <a:endCxn id="23" idx="0"/>
          </p:cNvCxnSpPr>
          <p:nvPr/>
        </p:nvCxnSpPr>
        <p:spPr>
          <a:xfrm flipH="1">
            <a:off x="2556530" y="4313289"/>
            <a:ext cx="612786" cy="887184"/>
          </a:xfrm>
          <a:prstGeom prst="straightConnector1">
            <a:avLst/>
          </a:prstGeom>
          <a:ln>
            <a:solidFill>
              <a:srgbClr val="3366FF"/>
            </a:solidFill>
            <a:headEnd type="stealth" w="lg" len="lg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11" idx="2"/>
          </p:cNvCxnSpPr>
          <p:nvPr/>
        </p:nvCxnSpPr>
        <p:spPr>
          <a:xfrm flipH="1">
            <a:off x="2857296" y="4313289"/>
            <a:ext cx="312020" cy="958249"/>
          </a:xfrm>
          <a:prstGeom prst="straightConnector1">
            <a:avLst/>
          </a:prstGeom>
          <a:ln>
            <a:solidFill>
              <a:srgbClr val="3366FF"/>
            </a:solidFill>
            <a:headEnd type="stealth" w="lg" len="lg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1" idx="2"/>
            <a:endCxn id="25" idx="0"/>
          </p:cNvCxnSpPr>
          <p:nvPr/>
        </p:nvCxnSpPr>
        <p:spPr>
          <a:xfrm>
            <a:off x="3169316" y="4313289"/>
            <a:ext cx="161718" cy="896222"/>
          </a:xfrm>
          <a:prstGeom prst="straightConnector1">
            <a:avLst/>
          </a:prstGeom>
          <a:ln>
            <a:solidFill>
              <a:srgbClr val="3366FF"/>
            </a:solidFill>
            <a:headEnd type="stealth" w="lg" len="lg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12" idx="2"/>
            <a:endCxn id="26" idx="0"/>
          </p:cNvCxnSpPr>
          <p:nvPr/>
        </p:nvCxnSpPr>
        <p:spPr>
          <a:xfrm flipH="1">
            <a:off x="3840062" y="4313289"/>
            <a:ext cx="186207" cy="900740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headEnd type="stealth" w="lg" len="lg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12" idx="2"/>
            <a:endCxn id="32" idx="0"/>
          </p:cNvCxnSpPr>
          <p:nvPr/>
        </p:nvCxnSpPr>
        <p:spPr>
          <a:xfrm>
            <a:off x="4026269" y="4313289"/>
            <a:ext cx="165890" cy="896220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headEnd type="stealth" w="lg" len="lg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13" idx="2"/>
            <a:endCxn id="33" idx="0"/>
          </p:cNvCxnSpPr>
          <p:nvPr/>
        </p:nvCxnSpPr>
        <p:spPr>
          <a:xfrm flipH="1">
            <a:off x="4709884" y="4313289"/>
            <a:ext cx="112452" cy="909439"/>
          </a:xfrm>
          <a:prstGeom prst="straightConnector1">
            <a:avLst/>
          </a:prstGeom>
          <a:ln>
            <a:solidFill>
              <a:schemeClr val="tx1"/>
            </a:solidFill>
            <a:headEnd type="stealth" w="lg" len="lg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3" idx="2"/>
            <a:endCxn id="34" idx="0"/>
          </p:cNvCxnSpPr>
          <p:nvPr/>
        </p:nvCxnSpPr>
        <p:spPr>
          <a:xfrm>
            <a:off x="4822336" y="4313289"/>
            <a:ext cx="248705" cy="905258"/>
          </a:xfrm>
          <a:prstGeom prst="straightConnector1">
            <a:avLst/>
          </a:prstGeom>
          <a:ln>
            <a:solidFill>
              <a:schemeClr val="tx1"/>
            </a:solidFill>
            <a:headEnd type="stealth" w="lg" len="lg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14" idx="2"/>
            <a:endCxn id="27" idx="0"/>
          </p:cNvCxnSpPr>
          <p:nvPr/>
        </p:nvCxnSpPr>
        <p:spPr>
          <a:xfrm flipH="1">
            <a:off x="6118632" y="4313289"/>
            <a:ext cx="595748" cy="891703"/>
          </a:xfrm>
          <a:prstGeom prst="straightConnector1">
            <a:avLst/>
          </a:prstGeom>
          <a:ln>
            <a:solidFill>
              <a:srgbClr val="FF0000"/>
            </a:solidFill>
            <a:headEnd type="stealth" w="lg" len="lg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14" idx="2"/>
            <a:endCxn id="28" idx="0"/>
          </p:cNvCxnSpPr>
          <p:nvPr/>
        </p:nvCxnSpPr>
        <p:spPr>
          <a:xfrm flipH="1">
            <a:off x="6505884" y="4313289"/>
            <a:ext cx="208496" cy="887522"/>
          </a:xfrm>
          <a:prstGeom prst="straightConnector1">
            <a:avLst/>
          </a:prstGeom>
          <a:ln>
            <a:solidFill>
              <a:srgbClr val="FF0000"/>
            </a:solidFill>
            <a:headEnd type="stealth" w="lg" len="lg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0" name="Picture 49"/>
          <p:cNvPicPr>
            <a:picLocks noChangeAspect="1"/>
          </p:cNvPicPr>
          <p:nvPr/>
        </p:nvPicPr>
        <p:blipFill>
          <a:blip r:embed="rId3">
            <a:alphaModFix/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636987" y="2752472"/>
            <a:ext cx="609600" cy="391160"/>
          </a:xfrm>
          <a:prstGeom prst="rect">
            <a:avLst/>
          </a:prstGeom>
        </p:spPr>
      </p:pic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January 25, 2017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EECS 489 – Lecture 6</a:t>
            </a:r>
            <a:endParaRPr lang="en-US" sz="1050" b="0">
              <a:latin typeface="Times New Roman" charset="0"/>
            </a:endParaRPr>
          </a:p>
        </p:txBody>
      </p:sp>
      <p:pic>
        <p:nvPicPr>
          <p:cNvPr id="63" name="Picture 62" descr="Screen Shot 2012-10-20 at 7.03.56 PM.png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750" y="1623987"/>
            <a:ext cx="6419850" cy="4667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4" name="TextBox 63"/>
          <p:cNvSpPr txBox="1"/>
          <p:nvPr/>
        </p:nvSpPr>
        <p:spPr>
          <a:xfrm>
            <a:off x="1414994" y="1704985"/>
            <a:ext cx="10967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prstClr val="black"/>
                </a:solidFill>
                <a:latin typeface="Arial"/>
                <a:cs typeface="Arial"/>
              </a:rPr>
              <a:t>Mosharaf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1180506" y="2670900"/>
            <a:ext cx="14133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0" dirty="0" smtClean="0">
                <a:solidFill>
                  <a:prstClr val="black"/>
                </a:solidFill>
                <a:ea typeface="Arial" charset="0"/>
                <a:cs typeface="Arial" charset="0"/>
              </a:rPr>
              <a:t>Top-level Aggregator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1188620" y="3745384"/>
            <a:ext cx="13971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0" dirty="0" smtClean="0">
                <a:solidFill>
                  <a:prstClr val="black"/>
                </a:solidFill>
                <a:ea typeface="Arial" charset="0"/>
                <a:cs typeface="Arial" charset="0"/>
              </a:rPr>
              <a:t>Mid-level Aggregators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1300042" y="5215498"/>
            <a:ext cx="11742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0" dirty="0" smtClean="0">
                <a:solidFill>
                  <a:prstClr val="black"/>
                </a:solidFill>
                <a:ea typeface="Arial" charset="0"/>
                <a:cs typeface="Arial" charset="0"/>
              </a:rPr>
              <a:t>Workers</a:t>
            </a:r>
          </a:p>
        </p:txBody>
      </p:sp>
      <p:cxnSp>
        <p:nvCxnSpPr>
          <p:cNvPr id="57" name="Straight Arrow Connector 56"/>
          <p:cNvCxnSpPr>
            <a:stCxn id="14" idx="2"/>
            <a:endCxn id="29" idx="0"/>
          </p:cNvCxnSpPr>
          <p:nvPr/>
        </p:nvCxnSpPr>
        <p:spPr>
          <a:xfrm>
            <a:off x="6714380" y="4313289"/>
            <a:ext cx="178756" cy="900741"/>
          </a:xfrm>
          <a:prstGeom prst="straightConnector1">
            <a:avLst/>
          </a:prstGeom>
          <a:ln>
            <a:solidFill>
              <a:srgbClr val="FF0000"/>
            </a:solidFill>
            <a:headEnd type="stealth" w="lg" len="lg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14" idx="2"/>
            <a:endCxn id="30" idx="0"/>
          </p:cNvCxnSpPr>
          <p:nvPr/>
        </p:nvCxnSpPr>
        <p:spPr>
          <a:xfrm>
            <a:off x="6714380" y="4313289"/>
            <a:ext cx="539913" cy="896560"/>
          </a:xfrm>
          <a:prstGeom prst="straightConnector1">
            <a:avLst/>
          </a:prstGeom>
          <a:ln>
            <a:solidFill>
              <a:srgbClr val="FF0000"/>
            </a:solidFill>
            <a:headEnd type="stealth" w="lg" len="lg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14" idx="2"/>
            <a:endCxn id="31" idx="0"/>
          </p:cNvCxnSpPr>
          <p:nvPr/>
        </p:nvCxnSpPr>
        <p:spPr>
          <a:xfrm>
            <a:off x="6714380" y="4313289"/>
            <a:ext cx="930970" cy="887522"/>
          </a:xfrm>
          <a:prstGeom prst="straightConnector1">
            <a:avLst/>
          </a:prstGeom>
          <a:ln>
            <a:solidFill>
              <a:srgbClr val="FF0000"/>
            </a:solidFill>
            <a:headEnd type="stealth" w="lg" len="lg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96"/>
          <a:stretch/>
        </p:blipFill>
        <p:spPr>
          <a:xfrm>
            <a:off x="1300042" y="2150071"/>
            <a:ext cx="6492240" cy="3641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09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500"/>
                            </p:stCondLst>
                            <p:childTnLst>
                              <p:par>
                                <p:cTn id="4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000"/>
                            </p:stCondLst>
                            <p:childTnLst>
                              <p:par>
                                <p:cTn id="5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500"/>
                            </p:stCondLst>
                            <p:childTnLst>
                              <p:par>
                                <p:cTn id="5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000"/>
                            </p:stCondLst>
                            <p:childTnLst>
                              <p:par>
                                <p:cTn id="6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-1.11111E-6 L 0.00087 -0.1581 " pathEditMode="relative" rAng="0" ptsTypes="AA">
                                      <p:cBhvr>
                                        <p:cTn id="69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" y="-79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2000"/>
                            </p:stCondLst>
                            <p:childTnLst>
                              <p:par>
                                <p:cTn id="7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4" name="Straight Connector 163"/>
          <p:cNvCxnSpPr/>
          <p:nvPr/>
        </p:nvCxnSpPr>
        <p:spPr bwMode="auto">
          <a:xfrm flipV="1">
            <a:off x="3776944" y="1524000"/>
            <a:ext cx="642656" cy="94177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stealth" w="med" len="lg"/>
          </a:ln>
          <a:effectLst/>
        </p:spPr>
      </p:cxnSp>
      <p:cxnSp>
        <p:nvCxnSpPr>
          <p:cNvPr id="165" name="Straight Connector 164"/>
          <p:cNvCxnSpPr/>
          <p:nvPr/>
        </p:nvCxnSpPr>
        <p:spPr bwMode="auto">
          <a:xfrm flipH="1" flipV="1">
            <a:off x="4648200" y="1524000"/>
            <a:ext cx="590898" cy="94018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stealth" w="med" len="lg"/>
          </a:ln>
          <a:effectLst/>
        </p:spPr>
      </p:cxnSp>
      <p:sp>
        <p:nvSpPr>
          <p:cNvPr id="166" name="Cloud 165"/>
          <p:cNvSpPr/>
          <p:nvPr/>
        </p:nvSpPr>
        <p:spPr bwMode="auto">
          <a:xfrm>
            <a:off x="3138890" y="228600"/>
            <a:ext cx="2753915" cy="2057400"/>
          </a:xfrm>
          <a:prstGeom prst="cloud">
            <a:avLst/>
          </a:prstGeom>
          <a:solidFill>
            <a:schemeClr val="tx1">
              <a:lumMod val="20000"/>
              <a:lumOff val="80000"/>
            </a:schemeClr>
          </a:solidFill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304800" y="152400"/>
            <a:ext cx="8763000" cy="1143000"/>
          </a:xfrm>
          <a:solidFill>
            <a:schemeClr val="bg1"/>
          </a:solidFill>
        </p:spPr>
        <p:txBody>
          <a:bodyPr/>
          <a:lstStyle/>
          <a:p>
            <a:r>
              <a:rPr lang="en-US" dirty="0"/>
              <a:t>Partition-Aggregate traffic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January 25, 2017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EECS 489 – Lecture 6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FED86-94EF-254D-90EE-B810FE8299EE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147" name="Rectangle 146"/>
          <p:cNvSpPr/>
          <p:nvPr/>
        </p:nvSpPr>
        <p:spPr>
          <a:xfrm>
            <a:off x="1846128" y="4977248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Rectangle 147"/>
          <p:cNvSpPr/>
          <p:nvPr/>
        </p:nvSpPr>
        <p:spPr>
          <a:xfrm>
            <a:off x="1846128" y="4900121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Rectangle 148"/>
          <p:cNvSpPr/>
          <p:nvPr/>
        </p:nvSpPr>
        <p:spPr>
          <a:xfrm>
            <a:off x="1846128" y="4821152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Rectangle 149"/>
          <p:cNvSpPr/>
          <p:nvPr/>
        </p:nvSpPr>
        <p:spPr>
          <a:xfrm>
            <a:off x="1846128" y="4742182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Rectangle 150"/>
          <p:cNvSpPr/>
          <p:nvPr/>
        </p:nvSpPr>
        <p:spPr>
          <a:xfrm>
            <a:off x="1846128" y="4662495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Rectangle 151"/>
          <p:cNvSpPr/>
          <p:nvPr/>
        </p:nvSpPr>
        <p:spPr>
          <a:xfrm>
            <a:off x="1846128" y="4581653"/>
            <a:ext cx="320582" cy="52646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Rectangle 152"/>
          <p:cNvSpPr/>
          <p:nvPr/>
        </p:nvSpPr>
        <p:spPr>
          <a:xfrm>
            <a:off x="1846128" y="4504526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Rectangle 153"/>
          <p:cNvSpPr/>
          <p:nvPr/>
        </p:nvSpPr>
        <p:spPr>
          <a:xfrm>
            <a:off x="1846128" y="4425557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Rectangle 154"/>
          <p:cNvSpPr/>
          <p:nvPr/>
        </p:nvSpPr>
        <p:spPr>
          <a:xfrm>
            <a:off x="1846128" y="4346587"/>
            <a:ext cx="320582" cy="52646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Rectangle 155"/>
          <p:cNvSpPr/>
          <p:nvPr/>
        </p:nvSpPr>
        <p:spPr>
          <a:xfrm>
            <a:off x="1846128" y="4266900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Rectangle 156"/>
          <p:cNvSpPr/>
          <p:nvPr/>
        </p:nvSpPr>
        <p:spPr>
          <a:xfrm>
            <a:off x="1846128" y="4184133"/>
            <a:ext cx="320582" cy="52646"/>
          </a:xfrm>
          <a:prstGeom prst="rect">
            <a:avLst/>
          </a:prstGeom>
          <a:solidFill>
            <a:srgbClr val="D3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Rectangle 157"/>
          <p:cNvSpPr/>
          <p:nvPr/>
        </p:nvSpPr>
        <p:spPr>
          <a:xfrm>
            <a:off x="1828800" y="4144704"/>
            <a:ext cx="357406" cy="914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Rectangle 134"/>
          <p:cNvSpPr/>
          <p:nvPr/>
        </p:nvSpPr>
        <p:spPr>
          <a:xfrm>
            <a:off x="2478030" y="4977096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Rectangle 135"/>
          <p:cNvSpPr/>
          <p:nvPr/>
        </p:nvSpPr>
        <p:spPr>
          <a:xfrm>
            <a:off x="2478030" y="4899969"/>
            <a:ext cx="320582" cy="52646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Rectangle 136"/>
          <p:cNvSpPr/>
          <p:nvPr/>
        </p:nvSpPr>
        <p:spPr>
          <a:xfrm>
            <a:off x="2478030" y="4821000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Rectangle 137"/>
          <p:cNvSpPr/>
          <p:nvPr/>
        </p:nvSpPr>
        <p:spPr>
          <a:xfrm>
            <a:off x="2478030" y="4742030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Rectangle 138"/>
          <p:cNvSpPr/>
          <p:nvPr/>
        </p:nvSpPr>
        <p:spPr>
          <a:xfrm>
            <a:off x="2478030" y="4662343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Rectangle 139"/>
          <p:cNvSpPr/>
          <p:nvPr/>
        </p:nvSpPr>
        <p:spPr>
          <a:xfrm>
            <a:off x="2478030" y="4581501"/>
            <a:ext cx="320582" cy="52646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ectangle 140"/>
          <p:cNvSpPr/>
          <p:nvPr/>
        </p:nvSpPr>
        <p:spPr>
          <a:xfrm>
            <a:off x="2478030" y="4504374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Rectangle 141"/>
          <p:cNvSpPr/>
          <p:nvPr/>
        </p:nvSpPr>
        <p:spPr>
          <a:xfrm>
            <a:off x="2478030" y="4425405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Rectangle 142"/>
          <p:cNvSpPr/>
          <p:nvPr/>
        </p:nvSpPr>
        <p:spPr>
          <a:xfrm>
            <a:off x="2478030" y="4346435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Rectangle 143"/>
          <p:cNvSpPr/>
          <p:nvPr/>
        </p:nvSpPr>
        <p:spPr>
          <a:xfrm>
            <a:off x="2478030" y="4266748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Rectangle 144"/>
          <p:cNvSpPr/>
          <p:nvPr/>
        </p:nvSpPr>
        <p:spPr>
          <a:xfrm>
            <a:off x="2478030" y="4183981"/>
            <a:ext cx="320582" cy="52646"/>
          </a:xfrm>
          <a:prstGeom prst="rect">
            <a:avLst/>
          </a:prstGeom>
          <a:solidFill>
            <a:srgbClr val="D3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Rectangle 145"/>
          <p:cNvSpPr/>
          <p:nvPr/>
        </p:nvSpPr>
        <p:spPr>
          <a:xfrm>
            <a:off x="2460702" y="4144552"/>
            <a:ext cx="357406" cy="914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ectangle 122"/>
          <p:cNvSpPr/>
          <p:nvPr/>
        </p:nvSpPr>
        <p:spPr>
          <a:xfrm>
            <a:off x="3299618" y="4977248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ectangle 123"/>
          <p:cNvSpPr/>
          <p:nvPr/>
        </p:nvSpPr>
        <p:spPr>
          <a:xfrm>
            <a:off x="3299618" y="4900121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Rectangle 124"/>
          <p:cNvSpPr/>
          <p:nvPr/>
        </p:nvSpPr>
        <p:spPr>
          <a:xfrm>
            <a:off x="3299618" y="4821152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Rectangle 125"/>
          <p:cNvSpPr/>
          <p:nvPr/>
        </p:nvSpPr>
        <p:spPr>
          <a:xfrm>
            <a:off x="3299618" y="4742182"/>
            <a:ext cx="320582" cy="52646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ectangle 126"/>
          <p:cNvSpPr/>
          <p:nvPr/>
        </p:nvSpPr>
        <p:spPr>
          <a:xfrm>
            <a:off x="3299618" y="4662495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/>
          <p:cNvSpPr/>
          <p:nvPr/>
        </p:nvSpPr>
        <p:spPr>
          <a:xfrm>
            <a:off x="3299618" y="4581653"/>
            <a:ext cx="320582" cy="52646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Rectangle 128"/>
          <p:cNvSpPr/>
          <p:nvPr/>
        </p:nvSpPr>
        <p:spPr>
          <a:xfrm>
            <a:off x="3299618" y="4504526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Rectangle 129"/>
          <p:cNvSpPr/>
          <p:nvPr/>
        </p:nvSpPr>
        <p:spPr>
          <a:xfrm>
            <a:off x="3299618" y="4425557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ectangle 130"/>
          <p:cNvSpPr/>
          <p:nvPr/>
        </p:nvSpPr>
        <p:spPr>
          <a:xfrm>
            <a:off x="3299618" y="4346587"/>
            <a:ext cx="320582" cy="52646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tangle 131"/>
          <p:cNvSpPr/>
          <p:nvPr/>
        </p:nvSpPr>
        <p:spPr>
          <a:xfrm>
            <a:off x="3299618" y="4266900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Rectangle 132"/>
          <p:cNvSpPr/>
          <p:nvPr/>
        </p:nvSpPr>
        <p:spPr>
          <a:xfrm>
            <a:off x="3299618" y="4184133"/>
            <a:ext cx="320582" cy="52646"/>
          </a:xfrm>
          <a:prstGeom prst="rect">
            <a:avLst/>
          </a:prstGeom>
          <a:solidFill>
            <a:srgbClr val="D3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Rectangle 133"/>
          <p:cNvSpPr/>
          <p:nvPr/>
        </p:nvSpPr>
        <p:spPr>
          <a:xfrm>
            <a:off x="3282290" y="4144704"/>
            <a:ext cx="357406" cy="914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ectangle 110"/>
          <p:cNvSpPr/>
          <p:nvPr/>
        </p:nvSpPr>
        <p:spPr>
          <a:xfrm>
            <a:off x="3931520" y="4977096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ectangle 111"/>
          <p:cNvSpPr/>
          <p:nvPr/>
        </p:nvSpPr>
        <p:spPr>
          <a:xfrm>
            <a:off x="3931520" y="4899969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/>
          <p:cNvSpPr/>
          <p:nvPr/>
        </p:nvSpPr>
        <p:spPr>
          <a:xfrm>
            <a:off x="3931520" y="4821000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Rectangle 113"/>
          <p:cNvSpPr/>
          <p:nvPr/>
        </p:nvSpPr>
        <p:spPr>
          <a:xfrm>
            <a:off x="3931520" y="4742030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/>
          <p:cNvSpPr/>
          <p:nvPr/>
        </p:nvSpPr>
        <p:spPr>
          <a:xfrm>
            <a:off x="3931520" y="4662343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/>
          <p:cNvSpPr/>
          <p:nvPr/>
        </p:nvSpPr>
        <p:spPr>
          <a:xfrm>
            <a:off x="3931520" y="4581501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16"/>
          <p:cNvSpPr/>
          <p:nvPr/>
        </p:nvSpPr>
        <p:spPr>
          <a:xfrm>
            <a:off x="3931520" y="4504374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/>
          <p:cNvSpPr/>
          <p:nvPr/>
        </p:nvSpPr>
        <p:spPr>
          <a:xfrm>
            <a:off x="3931520" y="4425405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/>
          <p:cNvSpPr/>
          <p:nvPr/>
        </p:nvSpPr>
        <p:spPr>
          <a:xfrm>
            <a:off x="3931520" y="4346435"/>
            <a:ext cx="320582" cy="52646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/>
          <p:cNvSpPr/>
          <p:nvPr/>
        </p:nvSpPr>
        <p:spPr>
          <a:xfrm>
            <a:off x="3931520" y="4266748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/>
          <p:cNvSpPr/>
          <p:nvPr/>
        </p:nvSpPr>
        <p:spPr>
          <a:xfrm>
            <a:off x="3931520" y="4183981"/>
            <a:ext cx="320582" cy="52646"/>
          </a:xfrm>
          <a:prstGeom prst="rect">
            <a:avLst/>
          </a:prstGeom>
          <a:solidFill>
            <a:srgbClr val="D3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ectangle 121"/>
          <p:cNvSpPr/>
          <p:nvPr/>
        </p:nvSpPr>
        <p:spPr>
          <a:xfrm>
            <a:off x="3914192" y="4144552"/>
            <a:ext cx="357406" cy="914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/>
          <p:cNvSpPr/>
          <p:nvPr/>
        </p:nvSpPr>
        <p:spPr>
          <a:xfrm>
            <a:off x="4753108" y="4977248"/>
            <a:ext cx="320582" cy="52646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4753108" y="4900121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4753108" y="4821152"/>
            <a:ext cx="320582" cy="52646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4753108" y="4742182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/>
          <p:cNvSpPr/>
          <p:nvPr/>
        </p:nvSpPr>
        <p:spPr>
          <a:xfrm>
            <a:off x="4753108" y="4662495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4753108" y="4581653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4753108" y="4504526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/>
          <p:cNvSpPr/>
          <p:nvPr/>
        </p:nvSpPr>
        <p:spPr>
          <a:xfrm>
            <a:off x="4753108" y="4425557"/>
            <a:ext cx="320582" cy="52646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/>
          <p:cNvSpPr/>
          <p:nvPr/>
        </p:nvSpPr>
        <p:spPr>
          <a:xfrm>
            <a:off x="4753108" y="4346587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/>
          <p:cNvSpPr/>
          <p:nvPr/>
        </p:nvSpPr>
        <p:spPr>
          <a:xfrm>
            <a:off x="4753108" y="4266900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/>
          <p:cNvSpPr/>
          <p:nvPr/>
        </p:nvSpPr>
        <p:spPr>
          <a:xfrm>
            <a:off x="4753108" y="4184133"/>
            <a:ext cx="320582" cy="52646"/>
          </a:xfrm>
          <a:prstGeom prst="rect">
            <a:avLst/>
          </a:prstGeom>
          <a:solidFill>
            <a:srgbClr val="D3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/>
          <p:cNvSpPr/>
          <p:nvPr/>
        </p:nvSpPr>
        <p:spPr>
          <a:xfrm>
            <a:off x="4735780" y="4144704"/>
            <a:ext cx="357406" cy="914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/>
          <p:cNvSpPr/>
          <p:nvPr/>
        </p:nvSpPr>
        <p:spPr>
          <a:xfrm>
            <a:off x="5385010" y="4977096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/>
          <p:cNvSpPr/>
          <p:nvPr/>
        </p:nvSpPr>
        <p:spPr>
          <a:xfrm>
            <a:off x="5385010" y="4899969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5385010" y="4821000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5385010" y="4742030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5385010" y="4662343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/>
          <p:cNvSpPr/>
          <p:nvPr/>
        </p:nvSpPr>
        <p:spPr>
          <a:xfrm>
            <a:off x="5385010" y="4581501"/>
            <a:ext cx="320582" cy="52646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5385010" y="4504374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>
            <a:off x="5385010" y="4425405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5385010" y="4346435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5385010" y="4266748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/>
          <p:cNvSpPr/>
          <p:nvPr/>
        </p:nvSpPr>
        <p:spPr>
          <a:xfrm>
            <a:off x="5385010" y="4183981"/>
            <a:ext cx="320582" cy="52646"/>
          </a:xfrm>
          <a:prstGeom prst="rect">
            <a:avLst/>
          </a:prstGeom>
          <a:solidFill>
            <a:srgbClr val="D3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5367682" y="4144552"/>
            <a:ext cx="357406" cy="914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6188615" y="4977248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6188615" y="4900121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6188615" y="4821152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6188615" y="4742182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6188615" y="4662495"/>
            <a:ext cx="320582" cy="52646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6188615" y="4581653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6188615" y="4504526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6188615" y="4425557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6188615" y="4346587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6188615" y="4266900"/>
            <a:ext cx="320582" cy="52646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>
            <a:off x="6188615" y="4184133"/>
            <a:ext cx="320582" cy="52646"/>
          </a:xfrm>
          <a:prstGeom prst="rect">
            <a:avLst/>
          </a:prstGeom>
          <a:solidFill>
            <a:srgbClr val="D3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6171287" y="4144704"/>
            <a:ext cx="357406" cy="914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/>
          <p:cNvSpPr/>
          <p:nvPr/>
        </p:nvSpPr>
        <p:spPr>
          <a:xfrm>
            <a:off x="6820517" y="4977096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/>
          <p:cNvSpPr/>
          <p:nvPr/>
        </p:nvSpPr>
        <p:spPr>
          <a:xfrm>
            <a:off x="6820517" y="4899969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/>
          <p:cNvSpPr/>
          <p:nvPr/>
        </p:nvSpPr>
        <p:spPr>
          <a:xfrm>
            <a:off x="6820517" y="4821000"/>
            <a:ext cx="320582" cy="52646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6820517" y="4742030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/>
          <p:cNvSpPr/>
          <p:nvPr/>
        </p:nvSpPr>
        <p:spPr>
          <a:xfrm>
            <a:off x="6820517" y="4662343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/>
          <p:cNvSpPr/>
          <p:nvPr/>
        </p:nvSpPr>
        <p:spPr>
          <a:xfrm>
            <a:off x="6820517" y="4581501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/>
          <p:cNvSpPr/>
          <p:nvPr/>
        </p:nvSpPr>
        <p:spPr>
          <a:xfrm>
            <a:off x="6820517" y="4504374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/>
          <p:cNvSpPr/>
          <p:nvPr/>
        </p:nvSpPr>
        <p:spPr>
          <a:xfrm>
            <a:off x="6820517" y="4425405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6820517" y="4346435"/>
            <a:ext cx="320582" cy="52646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/>
          <p:cNvSpPr/>
          <p:nvPr/>
        </p:nvSpPr>
        <p:spPr>
          <a:xfrm>
            <a:off x="6820517" y="4266748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/>
          <p:cNvSpPr/>
          <p:nvPr/>
        </p:nvSpPr>
        <p:spPr>
          <a:xfrm>
            <a:off x="6820517" y="4183981"/>
            <a:ext cx="320582" cy="52646"/>
          </a:xfrm>
          <a:prstGeom prst="rect">
            <a:avLst/>
          </a:prstGeom>
          <a:solidFill>
            <a:srgbClr val="D3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/>
          <p:cNvSpPr/>
          <p:nvPr/>
        </p:nvSpPr>
        <p:spPr>
          <a:xfrm>
            <a:off x="6803189" y="4144552"/>
            <a:ext cx="357406" cy="914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1917211" y="3555980"/>
            <a:ext cx="365760" cy="273769"/>
          </a:xfrm>
          <a:prstGeom prst="rect">
            <a:avLst/>
          </a:prstGeom>
          <a:solidFill>
            <a:srgbClr val="D3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365699" y="3554165"/>
            <a:ext cx="365760" cy="273769"/>
          </a:xfrm>
          <a:prstGeom prst="rect">
            <a:avLst/>
          </a:prstGeom>
          <a:solidFill>
            <a:srgbClr val="D3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4828209" y="3556630"/>
            <a:ext cx="365760" cy="273769"/>
          </a:xfrm>
          <a:prstGeom prst="rect">
            <a:avLst/>
          </a:prstGeom>
          <a:solidFill>
            <a:srgbClr val="D3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6260223" y="3555980"/>
            <a:ext cx="365760" cy="273769"/>
          </a:xfrm>
          <a:prstGeom prst="rect">
            <a:avLst/>
          </a:prstGeom>
          <a:solidFill>
            <a:srgbClr val="D3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2402131" y="2467566"/>
            <a:ext cx="914400" cy="435357"/>
          </a:xfrm>
          <a:prstGeom prst="rect">
            <a:avLst/>
          </a:prstGeom>
          <a:solidFill>
            <a:srgbClr val="D3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3563758" y="2465776"/>
            <a:ext cx="914400" cy="435357"/>
          </a:xfrm>
          <a:prstGeom prst="rect">
            <a:avLst/>
          </a:prstGeom>
          <a:solidFill>
            <a:srgbClr val="D3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24" name="Straight Connector 23"/>
          <p:cNvCxnSpPr>
            <a:stCxn id="142" idx="0"/>
            <a:endCxn id="146" idx="2"/>
          </p:cNvCxnSpPr>
          <p:nvPr/>
        </p:nvCxnSpPr>
        <p:spPr>
          <a:xfrm flipV="1">
            <a:off x="2100091" y="2902923"/>
            <a:ext cx="759240" cy="653057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43" idx="0"/>
            <a:endCxn id="146" idx="2"/>
          </p:cNvCxnSpPr>
          <p:nvPr/>
        </p:nvCxnSpPr>
        <p:spPr>
          <a:xfrm flipH="1" flipV="1">
            <a:off x="2859331" y="2902923"/>
            <a:ext cx="689248" cy="651242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142" idx="0"/>
            <a:endCxn id="148" idx="2"/>
          </p:cNvCxnSpPr>
          <p:nvPr/>
        </p:nvCxnSpPr>
        <p:spPr>
          <a:xfrm flipV="1">
            <a:off x="2100091" y="2901133"/>
            <a:ext cx="1920867" cy="654847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144" idx="0"/>
            <a:endCxn id="146" idx="2"/>
          </p:cNvCxnSpPr>
          <p:nvPr/>
        </p:nvCxnSpPr>
        <p:spPr>
          <a:xfrm flipH="1" flipV="1">
            <a:off x="2859331" y="2902923"/>
            <a:ext cx="2151758" cy="653707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143" idx="0"/>
            <a:endCxn id="148" idx="2"/>
          </p:cNvCxnSpPr>
          <p:nvPr/>
        </p:nvCxnSpPr>
        <p:spPr>
          <a:xfrm flipV="1">
            <a:off x="3548579" y="2901133"/>
            <a:ext cx="472379" cy="653032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145" idx="0"/>
            <a:endCxn id="146" idx="2"/>
          </p:cNvCxnSpPr>
          <p:nvPr/>
        </p:nvCxnSpPr>
        <p:spPr>
          <a:xfrm flipH="1" flipV="1">
            <a:off x="2859331" y="2902923"/>
            <a:ext cx="3583772" cy="653057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144" idx="0"/>
            <a:endCxn id="148" idx="2"/>
          </p:cNvCxnSpPr>
          <p:nvPr/>
        </p:nvCxnSpPr>
        <p:spPr>
          <a:xfrm flipH="1" flipV="1">
            <a:off x="4020958" y="2901133"/>
            <a:ext cx="990131" cy="655497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145" idx="0"/>
            <a:endCxn id="148" idx="2"/>
          </p:cNvCxnSpPr>
          <p:nvPr/>
        </p:nvCxnSpPr>
        <p:spPr>
          <a:xfrm flipH="1" flipV="1">
            <a:off x="4020958" y="2901133"/>
            <a:ext cx="2422145" cy="654847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102" idx="0"/>
            <a:endCxn id="144" idx="2"/>
          </p:cNvCxnSpPr>
          <p:nvPr/>
        </p:nvCxnSpPr>
        <p:spPr>
          <a:xfrm flipV="1">
            <a:off x="4914483" y="3830399"/>
            <a:ext cx="96606" cy="314305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141" idx="0"/>
            <a:endCxn id="145" idx="2"/>
          </p:cNvCxnSpPr>
          <p:nvPr/>
        </p:nvCxnSpPr>
        <p:spPr>
          <a:xfrm flipH="1" flipV="1">
            <a:off x="6443103" y="3829749"/>
            <a:ext cx="538789" cy="314803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stCxn id="128" idx="0"/>
            <a:endCxn id="145" idx="2"/>
          </p:cNvCxnSpPr>
          <p:nvPr/>
        </p:nvCxnSpPr>
        <p:spPr>
          <a:xfrm flipV="1">
            <a:off x="6349990" y="3829749"/>
            <a:ext cx="93113" cy="314955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115" idx="0"/>
            <a:endCxn id="144" idx="2"/>
          </p:cNvCxnSpPr>
          <p:nvPr/>
        </p:nvCxnSpPr>
        <p:spPr>
          <a:xfrm flipH="1" flipV="1">
            <a:off x="5011089" y="3830399"/>
            <a:ext cx="535296" cy="314153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89" idx="0"/>
            <a:endCxn id="143" idx="2"/>
          </p:cNvCxnSpPr>
          <p:nvPr/>
        </p:nvCxnSpPr>
        <p:spPr>
          <a:xfrm flipH="1" flipV="1">
            <a:off x="3548579" y="3827934"/>
            <a:ext cx="544316" cy="316618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76" idx="0"/>
            <a:endCxn id="143" idx="2"/>
          </p:cNvCxnSpPr>
          <p:nvPr/>
        </p:nvCxnSpPr>
        <p:spPr>
          <a:xfrm flipV="1">
            <a:off x="3460993" y="3827934"/>
            <a:ext cx="87586" cy="31677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50" idx="0"/>
            <a:endCxn id="142" idx="2"/>
          </p:cNvCxnSpPr>
          <p:nvPr/>
        </p:nvCxnSpPr>
        <p:spPr>
          <a:xfrm flipV="1">
            <a:off x="2007503" y="3829749"/>
            <a:ext cx="92588" cy="314955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63" idx="0"/>
            <a:endCxn id="142" idx="2"/>
          </p:cNvCxnSpPr>
          <p:nvPr/>
        </p:nvCxnSpPr>
        <p:spPr>
          <a:xfrm flipH="1" flipV="1">
            <a:off x="2100091" y="3829749"/>
            <a:ext cx="539314" cy="314803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2391589" y="3551017"/>
            <a:ext cx="365760" cy="273769"/>
          </a:xfrm>
          <a:prstGeom prst="rect">
            <a:avLst/>
          </a:prstGeom>
          <a:solidFill>
            <a:srgbClr val="D3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41" name="Straight Connector 40"/>
          <p:cNvCxnSpPr>
            <a:stCxn id="50" idx="0"/>
          </p:cNvCxnSpPr>
          <p:nvPr/>
        </p:nvCxnSpPr>
        <p:spPr>
          <a:xfrm flipV="1">
            <a:off x="2007503" y="3824787"/>
            <a:ext cx="566966" cy="319917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50" idx="0"/>
          </p:cNvCxnSpPr>
          <p:nvPr/>
        </p:nvCxnSpPr>
        <p:spPr>
          <a:xfrm flipV="1">
            <a:off x="2007503" y="3824787"/>
            <a:ext cx="566967" cy="319917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stCxn id="63" idx="0"/>
            <a:endCxn id="153" idx="2"/>
          </p:cNvCxnSpPr>
          <p:nvPr/>
        </p:nvCxnSpPr>
        <p:spPr>
          <a:xfrm flipH="1" flipV="1">
            <a:off x="2574469" y="3824786"/>
            <a:ext cx="64936" cy="319766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/>
          <p:cNvSpPr/>
          <p:nvPr/>
        </p:nvSpPr>
        <p:spPr>
          <a:xfrm>
            <a:off x="3836827" y="3547081"/>
            <a:ext cx="365760" cy="273769"/>
          </a:xfrm>
          <a:prstGeom prst="rect">
            <a:avLst/>
          </a:prstGeom>
          <a:solidFill>
            <a:srgbClr val="D3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45" name="Straight Connector 44"/>
          <p:cNvCxnSpPr>
            <a:stCxn id="76" idx="0"/>
          </p:cNvCxnSpPr>
          <p:nvPr/>
        </p:nvCxnSpPr>
        <p:spPr>
          <a:xfrm flipV="1">
            <a:off x="3460993" y="3820850"/>
            <a:ext cx="558714" cy="323854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>
            <a:stCxn id="89" idx="0"/>
          </p:cNvCxnSpPr>
          <p:nvPr/>
        </p:nvCxnSpPr>
        <p:spPr>
          <a:xfrm flipH="1" flipV="1">
            <a:off x="4019707" y="3820850"/>
            <a:ext cx="73188" cy="323702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5282102" y="3554165"/>
            <a:ext cx="365760" cy="273769"/>
          </a:xfrm>
          <a:prstGeom prst="rect">
            <a:avLst/>
          </a:prstGeom>
          <a:solidFill>
            <a:srgbClr val="D3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48" name="Straight Connector 47"/>
          <p:cNvCxnSpPr>
            <a:stCxn id="115" idx="0"/>
          </p:cNvCxnSpPr>
          <p:nvPr/>
        </p:nvCxnSpPr>
        <p:spPr>
          <a:xfrm flipH="1" flipV="1">
            <a:off x="5464982" y="3827934"/>
            <a:ext cx="81403" cy="316618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stCxn id="102" idx="0"/>
          </p:cNvCxnSpPr>
          <p:nvPr/>
        </p:nvCxnSpPr>
        <p:spPr>
          <a:xfrm flipV="1">
            <a:off x="4914483" y="3827934"/>
            <a:ext cx="550499" cy="31677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/>
          <p:cNvSpPr/>
          <p:nvPr/>
        </p:nvSpPr>
        <p:spPr>
          <a:xfrm>
            <a:off x="6713721" y="3551016"/>
            <a:ext cx="365760" cy="273769"/>
          </a:xfrm>
          <a:prstGeom prst="rect">
            <a:avLst/>
          </a:prstGeom>
          <a:solidFill>
            <a:srgbClr val="D3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51" name="Straight Connector 50"/>
          <p:cNvCxnSpPr>
            <a:stCxn id="128" idx="0"/>
          </p:cNvCxnSpPr>
          <p:nvPr/>
        </p:nvCxnSpPr>
        <p:spPr>
          <a:xfrm flipV="1">
            <a:off x="6349990" y="3824785"/>
            <a:ext cx="546611" cy="31991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>
            <a:stCxn id="141" idx="0"/>
          </p:cNvCxnSpPr>
          <p:nvPr/>
        </p:nvCxnSpPr>
        <p:spPr>
          <a:xfrm flipH="1" flipV="1">
            <a:off x="6896601" y="3824785"/>
            <a:ext cx="85291" cy="319767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/>
          <p:cNvSpPr/>
          <p:nvPr/>
        </p:nvSpPr>
        <p:spPr>
          <a:xfrm>
            <a:off x="4730627" y="2464184"/>
            <a:ext cx="914400" cy="435357"/>
          </a:xfrm>
          <a:prstGeom prst="rect">
            <a:avLst/>
          </a:prstGeom>
          <a:solidFill>
            <a:srgbClr val="D3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5892254" y="2462394"/>
            <a:ext cx="914400" cy="435357"/>
          </a:xfrm>
          <a:prstGeom prst="rect">
            <a:avLst/>
          </a:prstGeom>
          <a:solidFill>
            <a:srgbClr val="D3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55" name="Straight Connector 54"/>
          <p:cNvCxnSpPr>
            <a:stCxn id="153" idx="0"/>
          </p:cNvCxnSpPr>
          <p:nvPr/>
        </p:nvCxnSpPr>
        <p:spPr>
          <a:xfrm flipV="1">
            <a:off x="2574469" y="2899541"/>
            <a:ext cx="2613358" cy="651476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V="1">
            <a:off x="4019707" y="2899541"/>
            <a:ext cx="1168120" cy="64754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>
            <a:stCxn id="153" idx="0"/>
          </p:cNvCxnSpPr>
          <p:nvPr/>
        </p:nvCxnSpPr>
        <p:spPr>
          <a:xfrm flipV="1">
            <a:off x="2574469" y="2897751"/>
            <a:ext cx="3774985" cy="653266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H="1" flipV="1">
            <a:off x="5187827" y="2899541"/>
            <a:ext cx="277155" cy="654624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flipV="1">
            <a:off x="4019707" y="2897751"/>
            <a:ext cx="2329747" cy="64933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H="1" flipV="1">
            <a:off x="5187827" y="2899541"/>
            <a:ext cx="1708774" cy="651475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flipV="1">
            <a:off x="5464982" y="2897751"/>
            <a:ext cx="884472" cy="656414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flipH="1" flipV="1">
            <a:off x="6349454" y="2897751"/>
            <a:ext cx="547147" cy="653265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Box 158"/>
          <p:cNvSpPr txBox="1"/>
          <p:nvPr/>
        </p:nvSpPr>
        <p:spPr>
          <a:xfrm>
            <a:off x="7447389" y="4007881"/>
            <a:ext cx="6735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Rack</a:t>
            </a:r>
            <a:endParaRPr lang="en-US"/>
          </a:p>
        </p:txBody>
      </p:sp>
      <p:sp>
        <p:nvSpPr>
          <p:cNvPr id="162" name="TextBox 161"/>
          <p:cNvSpPr txBox="1"/>
          <p:nvPr/>
        </p:nvSpPr>
        <p:spPr>
          <a:xfrm>
            <a:off x="7447389" y="3489380"/>
            <a:ext cx="13917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Aggregation</a:t>
            </a:r>
            <a:endParaRPr lang="en-US" dirty="0"/>
          </a:p>
        </p:txBody>
      </p:sp>
      <p:sp>
        <p:nvSpPr>
          <p:cNvPr id="163" name="TextBox 162"/>
          <p:cNvSpPr txBox="1"/>
          <p:nvPr/>
        </p:nvSpPr>
        <p:spPr>
          <a:xfrm>
            <a:off x="7447389" y="2514600"/>
            <a:ext cx="6511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Core</a:t>
            </a:r>
            <a:endParaRPr lang="en-US" dirty="0"/>
          </a:p>
        </p:txBody>
      </p:sp>
      <p:sp>
        <p:nvSpPr>
          <p:cNvPr id="2" name="Up-Down Arrow 1"/>
          <p:cNvSpPr/>
          <p:nvPr/>
        </p:nvSpPr>
        <p:spPr bwMode="auto">
          <a:xfrm>
            <a:off x="762000" y="2286000"/>
            <a:ext cx="484632" cy="2130552"/>
          </a:xfrm>
          <a:prstGeom prst="upDownArrow">
            <a:avLst/>
          </a:prstGeom>
          <a:solidFill>
            <a:schemeClr val="accent1"/>
          </a:solidFill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stealth" w="med" len="lg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" name="TextBox 2"/>
          <p:cNvSpPr txBox="1"/>
          <p:nvPr/>
        </p:nvSpPr>
        <p:spPr>
          <a:xfrm rot="16200000">
            <a:off x="-476143" y="3149505"/>
            <a:ext cx="20553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North-South Traffic</a:t>
            </a:r>
            <a:endParaRPr lang="en-US"/>
          </a:p>
        </p:txBody>
      </p:sp>
      <p:sp>
        <p:nvSpPr>
          <p:cNvPr id="160" name="Up-Down Arrow 159"/>
          <p:cNvSpPr/>
          <p:nvPr/>
        </p:nvSpPr>
        <p:spPr bwMode="auto">
          <a:xfrm rot="5400000">
            <a:off x="4273531" y="4733691"/>
            <a:ext cx="484632" cy="2130552"/>
          </a:xfrm>
          <a:prstGeom prst="upDownArrow">
            <a:avLst/>
          </a:prstGeom>
          <a:solidFill>
            <a:schemeClr val="accent1"/>
          </a:solidFill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stealth" w="med" len="lg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1" name="TextBox 160"/>
          <p:cNvSpPr txBox="1"/>
          <p:nvPr/>
        </p:nvSpPr>
        <p:spPr>
          <a:xfrm>
            <a:off x="3581400" y="5249823"/>
            <a:ext cx="18480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East-West Traffic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752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160" grpId="0" animBg="1"/>
      <p:bldP spid="16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58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Recap: HTTP</a:t>
            </a:r>
            <a:endParaRPr lang="en-US" dirty="0"/>
          </a:p>
        </p:txBody>
      </p:sp>
      <p:sp>
        <p:nvSpPr>
          <p:cNvPr id="16558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Client-server architecture</a:t>
            </a:r>
          </a:p>
          <a:p>
            <a:pPr lvl="1"/>
            <a:r>
              <a:rPr lang="en-US" dirty="0" smtClean="0"/>
              <a:t>Server is “always on” and “well known”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lients initiate contact to server</a:t>
            </a:r>
          </a:p>
          <a:p>
            <a:r>
              <a:rPr lang="en-US" dirty="0" smtClean="0"/>
              <a:t>Synchronous request/reply protocol </a:t>
            </a:r>
          </a:p>
          <a:p>
            <a:pPr lvl="1"/>
            <a:r>
              <a:rPr lang="en-US" dirty="0" smtClean="0"/>
              <a:t>Runs over TCP, Port 80</a:t>
            </a:r>
          </a:p>
          <a:p>
            <a:r>
              <a:rPr lang="en-US" dirty="0" smtClean="0"/>
              <a:t>Stateless</a:t>
            </a:r>
          </a:p>
          <a:p>
            <a:r>
              <a:rPr lang="en-US" dirty="0" smtClean="0"/>
              <a:t>ASCII format</a:t>
            </a:r>
          </a:p>
          <a:p>
            <a:pPr lvl="1"/>
            <a:r>
              <a:rPr lang="en-US" dirty="0" smtClean="0"/>
              <a:t>Before HTTP/2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January 25, 2017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EECS 489 – Lecture 6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85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End-to-end response time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00FF"/>
                </a:solidFill>
              </a:rPr>
              <a:t>Less than 200 milliseconds</a:t>
            </a:r>
            <a:r>
              <a:rPr lang="en-US" dirty="0" smtClean="0"/>
              <a:t> between receiving user query </a:t>
            </a:r>
            <a:r>
              <a:rPr lang="en-US" dirty="0" smtClean="0"/>
              <a:t>in the browser and </a:t>
            </a:r>
            <a:r>
              <a:rPr lang="en-US" dirty="0" smtClean="0"/>
              <a:t>displaying the results</a:t>
            </a:r>
          </a:p>
          <a:p>
            <a:pPr lvl="1"/>
            <a:r>
              <a:rPr lang="en-US" dirty="0" smtClean="0"/>
              <a:t>RTT = O(10) </a:t>
            </a:r>
            <a:r>
              <a:rPr lang="en-US" dirty="0" smtClean="0"/>
              <a:t>to 100 milliseconds</a:t>
            </a:r>
            <a:endParaRPr lang="en-US" dirty="0" smtClean="0"/>
          </a:p>
          <a:p>
            <a:pPr lvl="1"/>
            <a:r>
              <a:rPr lang="en-US" dirty="0" smtClean="0"/>
              <a:t>What remains?</a:t>
            </a:r>
          </a:p>
          <a:p>
            <a:pPr lvl="1"/>
            <a:endParaRPr lang="en-US" dirty="0"/>
          </a:p>
          <a:p>
            <a:r>
              <a:rPr lang="en-US" dirty="0" smtClean="0"/>
              <a:t>Next time, when the page is not loading fast enough, think about the poor servers working for you </a:t>
            </a:r>
            <a:r>
              <a:rPr lang="en-US" dirty="0" smtClean="0">
                <a:sym typeface="Wingdings"/>
              </a:rPr>
              <a:t>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January 25, 2017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EECS 489 – Lecture 6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07A418-0CEB-9E4A-BA45-3B7D3D133EB9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94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Video streaming</a:t>
            </a:r>
          </a:p>
          <a:p>
            <a:pPr lvl="1"/>
            <a:r>
              <a:rPr lang="en-US" dirty="0" smtClean="0"/>
              <a:t>Too large to send as a whole, so stream it</a:t>
            </a:r>
          </a:p>
          <a:p>
            <a:pPr lvl="1"/>
            <a:r>
              <a:rPr lang="en-US" dirty="0" smtClean="0"/>
              <a:t>Dynamically adapt to the network and users </a:t>
            </a:r>
          </a:p>
          <a:p>
            <a:r>
              <a:rPr lang="en-US" dirty="0" smtClean="0"/>
              <a:t>Cloud applications</a:t>
            </a:r>
          </a:p>
          <a:p>
            <a:pPr lvl="1"/>
            <a:r>
              <a:rPr lang="en-US" dirty="0" smtClean="0"/>
              <a:t>Forms the backend of modern web services</a:t>
            </a:r>
          </a:p>
          <a:p>
            <a:pPr lvl="1"/>
            <a:r>
              <a:rPr lang="en-US" dirty="0" smtClean="0"/>
              <a:t>Where all the processing happens</a:t>
            </a:r>
          </a:p>
          <a:p>
            <a:pPr lvl="1"/>
            <a:endParaRPr lang="en-US" dirty="0"/>
          </a:p>
          <a:p>
            <a:r>
              <a:rPr lang="en-US" dirty="0" smtClean="0"/>
              <a:t>Next lecture</a:t>
            </a:r>
          </a:p>
          <a:p>
            <a:pPr lvl="1"/>
            <a:r>
              <a:rPr lang="en-US" dirty="0" smtClean="0"/>
              <a:t>Read 3.1 to 3.5 of K&amp;R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January 25, 2017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EECS 489 – Lecture 6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38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Recap: CDN</a:t>
            </a:r>
            <a:endParaRPr lang="en-US" dirty="0"/>
          </a:p>
        </p:txBody>
      </p:sp>
      <p:sp>
        <p:nvSpPr>
          <p:cNvPr id="99332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Caching and replication as a service</a:t>
            </a:r>
          </a:p>
          <a:p>
            <a:r>
              <a:rPr lang="en-US" dirty="0" smtClean="0"/>
              <a:t>Large-scale distributed storage infrastructure (usually) administered by one entity</a:t>
            </a:r>
          </a:p>
          <a:p>
            <a:pPr lvl="1"/>
            <a:r>
              <a:rPr lang="en-US" dirty="0" smtClean="0"/>
              <a:t>e.g., Akamai has servers in 20,000+ locations</a:t>
            </a:r>
          </a:p>
          <a:p>
            <a:r>
              <a:rPr lang="en-US" dirty="0" smtClean="0"/>
              <a:t>Combination of caching and replication</a:t>
            </a:r>
          </a:p>
          <a:p>
            <a:pPr lvl="1"/>
            <a:r>
              <a:rPr lang="en-US" dirty="0" smtClean="0">
                <a:solidFill>
                  <a:srgbClr val="0000FF"/>
                </a:solidFill>
              </a:rPr>
              <a:t>Pull</a:t>
            </a:r>
            <a:r>
              <a:rPr lang="en-US" dirty="0" smtClean="0"/>
              <a:t>: Direct result of clients</a:t>
            </a:r>
            <a:r>
              <a:rPr lang="ja-JP" altLang="en-US" dirty="0" smtClean="0"/>
              <a:t>’</a:t>
            </a:r>
            <a:r>
              <a:rPr lang="en-US" dirty="0" smtClean="0"/>
              <a:t>requests (caching)</a:t>
            </a:r>
          </a:p>
          <a:p>
            <a:pPr lvl="1"/>
            <a:r>
              <a:rPr lang="en-US" dirty="0" smtClean="0">
                <a:solidFill>
                  <a:srgbClr val="0000FF"/>
                </a:solidFill>
              </a:rPr>
              <a:t>Push</a:t>
            </a:r>
            <a:r>
              <a:rPr lang="en-US" dirty="0" smtClean="0"/>
              <a:t>: Expectation of high access rate (replication)</a:t>
            </a:r>
          </a:p>
          <a:p>
            <a:r>
              <a:rPr lang="en-US" dirty="0" smtClean="0"/>
              <a:t>Can do some processing to handle dynamic webpage content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January 25, 2017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EECS 489 – Lecture 6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359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Recap: DNS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Resolve names to addresses</a:t>
            </a:r>
          </a:p>
          <a:p>
            <a:pPr lvl="1"/>
            <a:r>
              <a:rPr lang="en-US" dirty="0" smtClean="0"/>
              <a:t>Uniqueness: no naming conflicts</a:t>
            </a:r>
          </a:p>
          <a:p>
            <a:pPr lvl="1"/>
            <a:r>
              <a:rPr lang="en-US" dirty="0" smtClean="0"/>
              <a:t>Scalable: many names and frequent updates</a:t>
            </a:r>
          </a:p>
          <a:p>
            <a:pPr lvl="1"/>
            <a:r>
              <a:rPr lang="en-US" dirty="0" smtClean="0"/>
              <a:t>Distributed, autonomous administration</a:t>
            </a:r>
          </a:p>
          <a:p>
            <a:pPr lvl="2"/>
            <a:r>
              <a:rPr lang="en-US" dirty="0" smtClean="0"/>
              <a:t>Ability to update my own (machines’) names </a:t>
            </a:r>
          </a:p>
          <a:p>
            <a:pPr lvl="2"/>
            <a:r>
              <a:rPr lang="en-US" dirty="0" smtClean="0"/>
              <a:t>Don’t have to track everybody’s updates </a:t>
            </a:r>
          </a:p>
          <a:p>
            <a:pPr lvl="1"/>
            <a:r>
              <a:rPr lang="en-US" dirty="0" smtClean="0"/>
              <a:t>Highly available</a:t>
            </a:r>
          </a:p>
          <a:p>
            <a:pPr lvl="1"/>
            <a:r>
              <a:rPr lang="en-US" dirty="0" smtClean="0"/>
              <a:t>Lookups are fast</a:t>
            </a:r>
          </a:p>
          <a:p>
            <a:r>
              <a:rPr lang="en-US" dirty="0" smtClean="0"/>
              <a:t>Level of indirection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January 25, 2017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EECS 489 – Lecture 6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016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/>
          <p:nvPr/>
        </p:nvSpPr>
        <p:spPr>
          <a:xfrm>
            <a:off x="5106988" y="3697288"/>
            <a:ext cx="2751137" cy="16065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7"/>
                </a:cubicBezTo>
                <a:cubicBezTo>
                  <a:pt x="12954" y="20639"/>
                  <a:pt x="6724" y="20639"/>
                  <a:pt x="2882" y="16797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06" name="Shape 106"/>
          <p:cNvSpPr/>
          <p:nvPr/>
        </p:nvSpPr>
        <p:spPr>
          <a:xfrm>
            <a:off x="2071688" y="1946275"/>
            <a:ext cx="3643312" cy="19018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07" name="Shape 107"/>
          <p:cNvSpPr/>
          <p:nvPr/>
        </p:nvSpPr>
        <p:spPr>
          <a:xfrm>
            <a:off x="1098550" y="4241800"/>
            <a:ext cx="2820988" cy="16430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8916" name="Shape 108"/>
          <p:cNvSpPr>
            <a:spLocks noChangeShapeType="1"/>
          </p:cNvSpPr>
          <p:nvPr/>
        </p:nvSpPr>
        <p:spPr bwMode="auto">
          <a:xfrm>
            <a:off x="3827463" y="1935163"/>
            <a:ext cx="315912" cy="1201737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17" name="Shape 109"/>
          <p:cNvSpPr>
            <a:spLocks noChangeShapeType="1"/>
          </p:cNvSpPr>
          <p:nvPr/>
        </p:nvSpPr>
        <p:spPr bwMode="auto">
          <a:xfrm flipH="1" flipV="1">
            <a:off x="6262688" y="4391025"/>
            <a:ext cx="2073275" cy="862013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18" name="Shape 110"/>
          <p:cNvSpPr>
            <a:spLocks noChangeShapeType="1"/>
          </p:cNvSpPr>
          <p:nvPr/>
        </p:nvSpPr>
        <p:spPr bwMode="auto">
          <a:xfrm flipH="1">
            <a:off x="701675" y="4911725"/>
            <a:ext cx="2286000" cy="1169988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20" name="Shape 112"/>
          <p:cNvSpPr>
            <a:spLocks noChangeShapeType="1"/>
          </p:cNvSpPr>
          <p:nvPr/>
        </p:nvSpPr>
        <p:spPr bwMode="auto">
          <a:xfrm>
            <a:off x="2041525" y="2679700"/>
            <a:ext cx="2009775" cy="42545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21" name="Shape 113"/>
          <p:cNvSpPr>
            <a:spLocks noChangeShapeType="1"/>
          </p:cNvSpPr>
          <p:nvPr/>
        </p:nvSpPr>
        <p:spPr bwMode="auto">
          <a:xfrm>
            <a:off x="1163638" y="4445000"/>
            <a:ext cx="1844675" cy="42545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22" name="Shape 114"/>
          <p:cNvSpPr>
            <a:spLocks noChangeShapeType="1"/>
          </p:cNvSpPr>
          <p:nvPr/>
        </p:nvSpPr>
        <p:spPr bwMode="auto">
          <a:xfrm flipH="1">
            <a:off x="2403475" y="4911725"/>
            <a:ext cx="638175" cy="979488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15" name="Shape 115"/>
          <p:cNvSpPr/>
          <p:nvPr/>
        </p:nvSpPr>
        <p:spPr>
          <a:xfrm>
            <a:off x="1857375" y="2490788"/>
            <a:ext cx="357188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16" name="Shape 116"/>
          <p:cNvSpPr/>
          <p:nvPr/>
        </p:nvSpPr>
        <p:spPr>
          <a:xfrm>
            <a:off x="1009650" y="4259263"/>
            <a:ext cx="357188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17" name="Shape 117"/>
          <p:cNvSpPr/>
          <p:nvPr/>
        </p:nvSpPr>
        <p:spPr>
          <a:xfrm>
            <a:off x="2197100" y="5749925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8926" name="Shape 118"/>
          <p:cNvSpPr>
            <a:spLocks noChangeShapeType="1"/>
          </p:cNvSpPr>
          <p:nvPr/>
        </p:nvSpPr>
        <p:spPr bwMode="auto">
          <a:xfrm>
            <a:off x="2136775" y="1754188"/>
            <a:ext cx="1882775" cy="130810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27" name="Shape 119"/>
          <p:cNvSpPr>
            <a:spLocks noChangeShapeType="1"/>
          </p:cNvSpPr>
          <p:nvPr/>
        </p:nvSpPr>
        <p:spPr bwMode="auto">
          <a:xfrm>
            <a:off x="2795588" y="1860550"/>
            <a:ext cx="1255712" cy="1190625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20" name="Shape 120"/>
          <p:cNvSpPr/>
          <p:nvPr/>
        </p:nvSpPr>
        <p:spPr>
          <a:xfrm>
            <a:off x="1955800" y="1527175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21" name="Shape 121"/>
          <p:cNvSpPr/>
          <p:nvPr/>
        </p:nvSpPr>
        <p:spPr>
          <a:xfrm>
            <a:off x="2616200" y="1660525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8930" name="Shape 122"/>
          <p:cNvSpPr>
            <a:spLocks noChangeShapeType="1"/>
          </p:cNvSpPr>
          <p:nvPr/>
        </p:nvSpPr>
        <p:spPr bwMode="auto">
          <a:xfrm flipV="1">
            <a:off x="1063625" y="4859338"/>
            <a:ext cx="1944688" cy="563562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23" name="Shape 123"/>
          <p:cNvSpPr/>
          <p:nvPr/>
        </p:nvSpPr>
        <p:spPr>
          <a:xfrm>
            <a:off x="901700" y="5249863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8932" name="Shape 124"/>
          <p:cNvSpPr>
            <a:spLocks noChangeShapeType="1"/>
          </p:cNvSpPr>
          <p:nvPr/>
        </p:nvSpPr>
        <p:spPr bwMode="auto">
          <a:xfrm flipH="1">
            <a:off x="6242050" y="3646488"/>
            <a:ext cx="1743075" cy="733425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33" name="Shape 125"/>
          <p:cNvSpPr>
            <a:spLocks noChangeShapeType="1"/>
          </p:cNvSpPr>
          <p:nvPr/>
        </p:nvSpPr>
        <p:spPr bwMode="auto">
          <a:xfrm>
            <a:off x="6305550" y="4433888"/>
            <a:ext cx="765175" cy="97790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26" name="Shape 126"/>
          <p:cNvSpPr/>
          <p:nvPr/>
        </p:nvSpPr>
        <p:spPr>
          <a:xfrm>
            <a:off x="7821613" y="3455988"/>
            <a:ext cx="358775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27" name="Shape 127"/>
          <p:cNvSpPr/>
          <p:nvPr/>
        </p:nvSpPr>
        <p:spPr>
          <a:xfrm>
            <a:off x="6902450" y="5249863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8936" name="Shape 128"/>
          <p:cNvSpPr>
            <a:spLocks noChangeShapeType="1"/>
          </p:cNvSpPr>
          <p:nvPr/>
        </p:nvSpPr>
        <p:spPr bwMode="auto">
          <a:xfrm flipH="1" flipV="1">
            <a:off x="6305550" y="4359275"/>
            <a:ext cx="1668463" cy="42545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29" name="Shape 129"/>
          <p:cNvSpPr/>
          <p:nvPr/>
        </p:nvSpPr>
        <p:spPr>
          <a:xfrm>
            <a:off x="7821613" y="4633913"/>
            <a:ext cx="358775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30" name="Shape 130"/>
          <p:cNvSpPr/>
          <p:nvPr/>
        </p:nvSpPr>
        <p:spPr>
          <a:xfrm>
            <a:off x="554038" y="5875338"/>
            <a:ext cx="357187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31" name="Shape 131"/>
          <p:cNvSpPr/>
          <p:nvPr/>
        </p:nvSpPr>
        <p:spPr>
          <a:xfrm>
            <a:off x="8143875" y="5054600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8940" name="Shape 132"/>
          <p:cNvSpPr>
            <a:spLocks noChangeShapeType="1"/>
          </p:cNvSpPr>
          <p:nvPr/>
        </p:nvSpPr>
        <p:spPr bwMode="auto">
          <a:xfrm>
            <a:off x="4040188" y="3114675"/>
            <a:ext cx="2254250" cy="127635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41" name="Shape 133"/>
          <p:cNvSpPr>
            <a:spLocks noChangeShapeType="1"/>
          </p:cNvSpPr>
          <p:nvPr/>
        </p:nvSpPr>
        <p:spPr bwMode="auto">
          <a:xfrm flipH="1">
            <a:off x="3051175" y="3114675"/>
            <a:ext cx="1052513" cy="1712913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42" name="Shape 134"/>
          <p:cNvSpPr>
            <a:spLocks noChangeShapeType="1"/>
          </p:cNvSpPr>
          <p:nvPr/>
        </p:nvSpPr>
        <p:spPr bwMode="auto">
          <a:xfrm flipH="1">
            <a:off x="3062288" y="4391025"/>
            <a:ext cx="3243262" cy="500063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38" name="Shape 138"/>
          <p:cNvSpPr/>
          <p:nvPr/>
        </p:nvSpPr>
        <p:spPr>
          <a:xfrm>
            <a:off x="3875088" y="2867025"/>
            <a:ext cx="447675" cy="446088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39" name="Shape 139"/>
          <p:cNvSpPr/>
          <p:nvPr/>
        </p:nvSpPr>
        <p:spPr>
          <a:xfrm>
            <a:off x="2830513" y="4652963"/>
            <a:ext cx="446087" cy="446087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40" name="Shape 140"/>
          <p:cNvSpPr/>
          <p:nvPr/>
        </p:nvSpPr>
        <p:spPr>
          <a:xfrm>
            <a:off x="6062663" y="4170363"/>
            <a:ext cx="447675" cy="446087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41" name="Shape 141"/>
          <p:cNvSpPr/>
          <p:nvPr/>
        </p:nvSpPr>
        <p:spPr>
          <a:xfrm>
            <a:off x="3643313" y="1697038"/>
            <a:ext cx="357187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Putting it all together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January 25, 2017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EECS 489 – Lecture 6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93C13-EE0C-EE4E-AB27-289AE4B3B289}" type="slidenum">
              <a:rPr lang="en-US" altLang="x-none" smtClean="0"/>
              <a:pPr/>
              <a:t>7</a:t>
            </a:fld>
            <a:endParaRPr lang="en-US" altLang="x-none"/>
          </a:p>
        </p:txBody>
      </p:sp>
      <p:sp>
        <p:nvSpPr>
          <p:cNvPr id="3" name="TextBox 2"/>
          <p:cNvSpPr txBox="1"/>
          <p:nvPr/>
        </p:nvSpPr>
        <p:spPr>
          <a:xfrm>
            <a:off x="154061" y="3878918"/>
            <a:ext cx="9444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 smtClean="0">
                <a:solidFill>
                  <a:schemeClr val="accent2"/>
                </a:solidFill>
              </a:rPr>
              <a:t>User</a:t>
            </a:r>
            <a:endParaRPr lang="en-US" sz="2800" b="0" dirty="0">
              <a:solidFill>
                <a:schemeClr val="accent2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7696200" y="2981980"/>
            <a:ext cx="12442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smtClean="0">
                <a:solidFill>
                  <a:schemeClr val="accent2"/>
                </a:solidFill>
              </a:rPr>
              <a:t>Server</a:t>
            </a:r>
            <a:endParaRPr lang="en-US" sz="2800" b="0" dirty="0">
              <a:solidFill>
                <a:schemeClr val="accent2"/>
              </a:solidFill>
            </a:endParaRPr>
          </a:p>
        </p:txBody>
      </p:sp>
      <p:sp>
        <p:nvSpPr>
          <p:cNvPr id="4" name="Freeform 3"/>
          <p:cNvSpPr/>
          <p:nvPr/>
        </p:nvSpPr>
        <p:spPr bwMode="auto">
          <a:xfrm>
            <a:off x="1358537" y="3487783"/>
            <a:ext cx="6413863" cy="1086453"/>
          </a:xfrm>
          <a:custGeom>
            <a:avLst/>
            <a:gdLst>
              <a:gd name="connsiteX0" fmla="*/ 0 w 6413863"/>
              <a:gd name="connsiteY0" fmla="*/ 679268 h 1086453"/>
              <a:gd name="connsiteX1" fmla="*/ 1776549 w 6413863"/>
              <a:gd name="connsiteY1" fmla="*/ 1058091 h 1086453"/>
              <a:gd name="connsiteX2" fmla="*/ 6413863 w 6413863"/>
              <a:gd name="connsiteY2" fmla="*/ 0 h 10864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413863" h="1086453">
                <a:moveTo>
                  <a:pt x="0" y="679268"/>
                </a:moveTo>
                <a:cubicBezTo>
                  <a:pt x="353786" y="925285"/>
                  <a:pt x="707572" y="1171302"/>
                  <a:pt x="1776549" y="1058091"/>
                </a:cubicBezTo>
                <a:cubicBezTo>
                  <a:pt x="2845526" y="944880"/>
                  <a:pt x="6413863" y="0"/>
                  <a:pt x="6413863" y="0"/>
                </a:cubicBezTo>
              </a:path>
            </a:pathLst>
          </a:cu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stealth" w="med" len="lg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" name="TextBox 4"/>
          <p:cNvSpPr txBox="1"/>
          <p:nvPr/>
        </p:nvSpPr>
        <p:spPr>
          <a:xfrm rot="20868623">
            <a:off x="3824166" y="3914944"/>
            <a:ext cx="11940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HTTP GET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8150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/>
          <p:nvPr/>
        </p:nvSpPr>
        <p:spPr>
          <a:xfrm>
            <a:off x="5106988" y="3697288"/>
            <a:ext cx="2751137" cy="16065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7"/>
                </a:cubicBezTo>
                <a:cubicBezTo>
                  <a:pt x="12954" y="20639"/>
                  <a:pt x="6724" y="20639"/>
                  <a:pt x="2882" y="16797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06" name="Shape 106"/>
          <p:cNvSpPr/>
          <p:nvPr/>
        </p:nvSpPr>
        <p:spPr>
          <a:xfrm>
            <a:off x="2071688" y="1946275"/>
            <a:ext cx="3643312" cy="19018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07" name="Shape 107"/>
          <p:cNvSpPr/>
          <p:nvPr/>
        </p:nvSpPr>
        <p:spPr>
          <a:xfrm>
            <a:off x="1098550" y="4241800"/>
            <a:ext cx="2820988" cy="16430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8916" name="Shape 108"/>
          <p:cNvSpPr>
            <a:spLocks noChangeShapeType="1"/>
          </p:cNvSpPr>
          <p:nvPr/>
        </p:nvSpPr>
        <p:spPr bwMode="auto">
          <a:xfrm>
            <a:off x="3827463" y="1935163"/>
            <a:ext cx="315912" cy="1201737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17" name="Shape 109"/>
          <p:cNvSpPr>
            <a:spLocks noChangeShapeType="1"/>
          </p:cNvSpPr>
          <p:nvPr/>
        </p:nvSpPr>
        <p:spPr bwMode="auto">
          <a:xfrm flipH="1" flipV="1">
            <a:off x="6262688" y="4391025"/>
            <a:ext cx="2073275" cy="862013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18" name="Shape 110"/>
          <p:cNvSpPr>
            <a:spLocks noChangeShapeType="1"/>
          </p:cNvSpPr>
          <p:nvPr/>
        </p:nvSpPr>
        <p:spPr bwMode="auto">
          <a:xfrm flipH="1">
            <a:off x="701675" y="4911725"/>
            <a:ext cx="2286000" cy="1169988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20" name="Shape 112"/>
          <p:cNvSpPr>
            <a:spLocks noChangeShapeType="1"/>
          </p:cNvSpPr>
          <p:nvPr/>
        </p:nvSpPr>
        <p:spPr bwMode="auto">
          <a:xfrm>
            <a:off x="2041525" y="2679700"/>
            <a:ext cx="2009775" cy="42545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21" name="Shape 113"/>
          <p:cNvSpPr>
            <a:spLocks noChangeShapeType="1"/>
          </p:cNvSpPr>
          <p:nvPr/>
        </p:nvSpPr>
        <p:spPr bwMode="auto">
          <a:xfrm>
            <a:off x="1163638" y="4445000"/>
            <a:ext cx="1844675" cy="42545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22" name="Shape 114"/>
          <p:cNvSpPr>
            <a:spLocks noChangeShapeType="1"/>
          </p:cNvSpPr>
          <p:nvPr/>
        </p:nvSpPr>
        <p:spPr bwMode="auto">
          <a:xfrm flipH="1">
            <a:off x="2403475" y="4911725"/>
            <a:ext cx="638175" cy="979488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15" name="Shape 115"/>
          <p:cNvSpPr/>
          <p:nvPr/>
        </p:nvSpPr>
        <p:spPr>
          <a:xfrm>
            <a:off x="1857375" y="2490788"/>
            <a:ext cx="357188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16" name="Shape 116"/>
          <p:cNvSpPr/>
          <p:nvPr/>
        </p:nvSpPr>
        <p:spPr>
          <a:xfrm>
            <a:off x="1009650" y="4259263"/>
            <a:ext cx="357188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17" name="Shape 117"/>
          <p:cNvSpPr/>
          <p:nvPr/>
        </p:nvSpPr>
        <p:spPr>
          <a:xfrm>
            <a:off x="2197100" y="5749925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8926" name="Shape 118"/>
          <p:cNvSpPr>
            <a:spLocks noChangeShapeType="1"/>
          </p:cNvSpPr>
          <p:nvPr/>
        </p:nvSpPr>
        <p:spPr bwMode="auto">
          <a:xfrm>
            <a:off x="2136775" y="1754188"/>
            <a:ext cx="1882775" cy="130810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27" name="Shape 119"/>
          <p:cNvSpPr>
            <a:spLocks noChangeShapeType="1"/>
          </p:cNvSpPr>
          <p:nvPr/>
        </p:nvSpPr>
        <p:spPr bwMode="auto">
          <a:xfrm>
            <a:off x="2795588" y="1860550"/>
            <a:ext cx="1255712" cy="1190625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20" name="Shape 120"/>
          <p:cNvSpPr/>
          <p:nvPr/>
        </p:nvSpPr>
        <p:spPr>
          <a:xfrm>
            <a:off x="1955800" y="1527175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21" name="Shape 121"/>
          <p:cNvSpPr/>
          <p:nvPr/>
        </p:nvSpPr>
        <p:spPr>
          <a:xfrm>
            <a:off x="2616200" y="1660525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8930" name="Shape 122"/>
          <p:cNvSpPr>
            <a:spLocks noChangeShapeType="1"/>
          </p:cNvSpPr>
          <p:nvPr/>
        </p:nvSpPr>
        <p:spPr bwMode="auto">
          <a:xfrm flipV="1">
            <a:off x="1063625" y="4859338"/>
            <a:ext cx="1944688" cy="563562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23" name="Shape 123"/>
          <p:cNvSpPr/>
          <p:nvPr/>
        </p:nvSpPr>
        <p:spPr>
          <a:xfrm>
            <a:off x="901700" y="5249863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8932" name="Shape 124"/>
          <p:cNvSpPr>
            <a:spLocks noChangeShapeType="1"/>
          </p:cNvSpPr>
          <p:nvPr/>
        </p:nvSpPr>
        <p:spPr bwMode="auto">
          <a:xfrm flipH="1">
            <a:off x="6242050" y="3646488"/>
            <a:ext cx="1743075" cy="733425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33" name="Shape 125"/>
          <p:cNvSpPr>
            <a:spLocks noChangeShapeType="1"/>
          </p:cNvSpPr>
          <p:nvPr/>
        </p:nvSpPr>
        <p:spPr bwMode="auto">
          <a:xfrm>
            <a:off x="6305550" y="4433888"/>
            <a:ext cx="765175" cy="97790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26" name="Shape 126"/>
          <p:cNvSpPr/>
          <p:nvPr/>
        </p:nvSpPr>
        <p:spPr>
          <a:xfrm>
            <a:off x="7821613" y="3455988"/>
            <a:ext cx="358775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27" name="Shape 127"/>
          <p:cNvSpPr/>
          <p:nvPr/>
        </p:nvSpPr>
        <p:spPr>
          <a:xfrm>
            <a:off x="6902450" y="5249863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8936" name="Shape 128"/>
          <p:cNvSpPr>
            <a:spLocks noChangeShapeType="1"/>
          </p:cNvSpPr>
          <p:nvPr/>
        </p:nvSpPr>
        <p:spPr bwMode="auto">
          <a:xfrm flipH="1" flipV="1">
            <a:off x="6305550" y="4359275"/>
            <a:ext cx="1668463" cy="42545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29" name="Shape 129"/>
          <p:cNvSpPr/>
          <p:nvPr/>
        </p:nvSpPr>
        <p:spPr>
          <a:xfrm>
            <a:off x="7821613" y="4633913"/>
            <a:ext cx="358775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30" name="Shape 130"/>
          <p:cNvSpPr/>
          <p:nvPr/>
        </p:nvSpPr>
        <p:spPr>
          <a:xfrm>
            <a:off x="554038" y="5875338"/>
            <a:ext cx="357187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31" name="Shape 131"/>
          <p:cNvSpPr/>
          <p:nvPr/>
        </p:nvSpPr>
        <p:spPr>
          <a:xfrm>
            <a:off x="8143875" y="5054600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8940" name="Shape 132"/>
          <p:cNvSpPr>
            <a:spLocks noChangeShapeType="1"/>
          </p:cNvSpPr>
          <p:nvPr/>
        </p:nvSpPr>
        <p:spPr bwMode="auto">
          <a:xfrm>
            <a:off x="4040188" y="3114675"/>
            <a:ext cx="2254250" cy="127635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41" name="Shape 133"/>
          <p:cNvSpPr>
            <a:spLocks noChangeShapeType="1"/>
          </p:cNvSpPr>
          <p:nvPr/>
        </p:nvSpPr>
        <p:spPr bwMode="auto">
          <a:xfrm flipH="1">
            <a:off x="3051175" y="3114675"/>
            <a:ext cx="1052513" cy="1712913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42" name="Shape 134"/>
          <p:cNvSpPr>
            <a:spLocks noChangeShapeType="1"/>
          </p:cNvSpPr>
          <p:nvPr/>
        </p:nvSpPr>
        <p:spPr bwMode="auto">
          <a:xfrm flipH="1">
            <a:off x="3062288" y="4391025"/>
            <a:ext cx="3243262" cy="500063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38" name="Shape 138"/>
          <p:cNvSpPr/>
          <p:nvPr/>
        </p:nvSpPr>
        <p:spPr>
          <a:xfrm>
            <a:off x="3875088" y="2867025"/>
            <a:ext cx="447675" cy="446088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39" name="Shape 139"/>
          <p:cNvSpPr/>
          <p:nvPr/>
        </p:nvSpPr>
        <p:spPr>
          <a:xfrm>
            <a:off x="2830513" y="4652963"/>
            <a:ext cx="446087" cy="446087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40" name="Shape 140"/>
          <p:cNvSpPr/>
          <p:nvPr/>
        </p:nvSpPr>
        <p:spPr>
          <a:xfrm>
            <a:off x="6062663" y="4170363"/>
            <a:ext cx="447675" cy="446087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41" name="Shape 141"/>
          <p:cNvSpPr/>
          <p:nvPr/>
        </p:nvSpPr>
        <p:spPr>
          <a:xfrm>
            <a:off x="3643313" y="1697038"/>
            <a:ext cx="357187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Putting it all together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January 25, 2017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EECS 489 – Lecture 6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93C13-EE0C-EE4E-AB27-289AE4B3B289}" type="slidenum">
              <a:rPr lang="en-US" altLang="x-none" smtClean="0"/>
              <a:pPr/>
              <a:t>8</a:t>
            </a:fld>
            <a:endParaRPr lang="en-US" altLang="x-none"/>
          </a:p>
        </p:txBody>
      </p:sp>
      <p:sp>
        <p:nvSpPr>
          <p:cNvPr id="3" name="TextBox 2"/>
          <p:cNvSpPr txBox="1"/>
          <p:nvPr/>
        </p:nvSpPr>
        <p:spPr>
          <a:xfrm>
            <a:off x="154061" y="3878918"/>
            <a:ext cx="9444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 smtClean="0">
                <a:solidFill>
                  <a:schemeClr val="accent2"/>
                </a:solidFill>
              </a:rPr>
              <a:t>User</a:t>
            </a:r>
            <a:endParaRPr lang="en-US" sz="2800" b="0" dirty="0">
              <a:solidFill>
                <a:schemeClr val="accent2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7696200" y="2981980"/>
            <a:ext cx="12442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smtClean="0">
                <a:solidFill>
                  <a:schemeClr val="accent2"/>
                </a:solidFill>
              </a:rPr>
              <a:t>Server</a:t>
            </a:r>
            <a:endParaRPr lang="en-US" sz="2800" b="0" dirty="0">
              <a:solidFill>
                <a:schemeClr val="accent2"/>
              </a:solidFill>
            </a:endParaRPr>
          </a:p>
        </p:txBody>
      </p:sp>
      <p:sp>
        <p:nvSpPr>
          <p:cNvPr id="4" name="Freeform 3"/>
          <p:cNvSpPr/>
          <p:nvPr/>
        </p:nvSpPr>
        <p:spPr bwMode="auto">
          <a:xfrm>
            <a:off x="1358537" y="3487783"/>
            <a:ext cx="6413863" cy="1086453"/>
          </a:xfrm>
          <a:custGeom>
            <a:avLst/>
            <a:gdLst>
              <a:gd name="connsiteX0" fmla="*/ 0 w 6413863"/>
              <a:gd name="connsiteY0" fmla="*/ 679268 h 1086453"/>
              <a:gd name="connsiteX1" fmla="*/ 1776549 w 6413863"/>
              <a:gd name="connsiteY1" fmla="*/ 1058091 h 1086453"/>
              <a:gd name="connsiteX2" fmla="*/ 6413863 w 6413863"/>
              <a:gd name="connsiteY2" fmla="*/ 0 h 10864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413863" h="1086453">
                <a:moveTo>
                  <a:pt x="0" y="679268"/>
                </a:moveTo>
                <a:cubicBezTo>
                  <a:pt x="353786" y="925285"/>
                  <a:pt x="707572" y="1171302"/>
                  <a:pt x="1776549" y="1058091"/>
                </a:cubicBezTo>
                <a:cubicBezTo>
                  <a:pt x="2845526" y="944880"/>
                  <a:pt x="6413863" y="0"/>
                  <a:pt x="6413863" y="0"/>
                </a:cubicBezTo>
              </a:path>
            </a:pathLst>
          </a:custGeom>
          <a:noFill/>
          <a:ln w="28575" cap="flat" cmpd="sng" algn="ctr">
            <a:solidFill>
              <a:schemeClr val="accent2"/>
            </a:solidFill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 rot="20868623">
            <a:off x="3546046" y="3914944"/>
            <a:ext cx="17502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HTTP Response</a:t>
            </a:r>
            <a:endParaRPr lang="en-US" dirty="0"/>
          </a:p>
        </p:txBody>
      </p:sp>
      <p:sp>
        <p:nvSpPr>
          <p:cNvPr id="5" name="Folded Corner 4"/>
          <p:cNvSpPr/>
          <p:nvPr/>
        </p:nvSpPr>
        <p:spPr bwMode="auto">
          <a:xfrm>
            <a:off x="154061" y="2490788"/>
            <a:ext cx="1104827" cy="1206500"/>
          </a:xfrm>
          <a:prstGeom prst="foldedCorner">
            <a:avLst/>
          </a:prstGeom>
          <a:solidFill>
            <a:schemeClr val="accent1"/>
          </a:solidFill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stealth" w="med" len="lg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r>
              <a:rPr lang="en-US" sz="1000" b="0" dirty="0" smtClean="0"/>
              <a:t>&lt;</a:t>
            </a:r>
            <a:r>
              <a:rPr lang="en-US" sz="1000" b="0" dirty="0"/>
              <a:t>html</a:t>
            </a:r>
            <a:r>
              <a:rPr lang="en-US" sz="1000" b="0" dirty="0" smtClean="0"/>
              <a:t>&gt;</a:t>
            </a:r>
          </a:p>
          <a:p>
            <a:pPr eaLnBrk="0" hangingPunct="0"/>
            <a:r>
              <a:rPr lang="en-US" sz="1000" b="0" dirty="0" smtClean="0"/>
              <a:t>&lt;</a:t>
            </a:r>
            <a:r>
              <a:rPr lang="en-US" sz="1000" b="0" dirty="0"/>
              <a:t>body</a:t>
            </a:r>
            <a:r>
              <a:rPr lang="en-US" sz="1000" b="0" dirty="0" smtClean="0"/>
              <a:t>&gt;</a:t>
            </a:r>
          </a:p>
          <a:p>
            <a:pPr eaLnBrk="0" hangingPunct="0"/>
            <a:r>
              <a:rPr lang="en-US" sz="1000" b="0" dirty="0" smtClean="0"/>
              <a:t>... …</a:t>
            </a:r>
          </a:p>
          <a:p>
            <a:pPr eaLnBrk="0" hangingPunct="0"/>
            <a:r>
              <a:rPr lang="en-US" sz="1000" b="0" dirty="0" smtClean="0"/>
              <a:t>&lt;/</a:t>
            </a:r>
            <a:r>
              <a:rPr lang="en-US" sz="1000" b="0" dirty="0"/>
              <a:t>body</a:t>
            </a:r>
            <a:r>
              <a:rPr lang="en-US" sz="1000" b="0" dirty="0" smtClean="0"/>
              <a:t>&gt;</a:t>
            </a:r>
          </a:p>
          <a:p>
            <a:pPr eaLnBrk="0" hangingPunct="0"/>
            <a:r>
              <a:rPr lang="en-US" sz="1000" b="0" dirty="0" smtClean="0"/>
              <a:t>&lt;/</a:t>
            </a:r>
            <a:r>
              <a:rPr lang="en-US" sz="1000" b="0" dirty="0"/>
              <a:t>html&gt;</a:t>
            </a:r>
            <a:endParaRPr kumimoji="0" lang="en-US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410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2" grpId="0"/>
      <p:bldP spid="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/>
          <p:nvPr/>
        </p:nvSpPr>
        <p:spPr>
          <a:xfrm>
            <a:off x="5106988" y="3697288"/>
            <a:ext cx="2751137" cy="16065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7"/>
                </a:cubicBezTo>
                <a:cubicBezTo>
                  <a:pt x="12954" y="20639"/>
                  <a:pt x="6724" y="20639"/>
                  <a:pt x="2882" y="16797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06" name="Shape 106"/>
          <p:cNvSpPr/>
          <p:nvPr/>
        </p:nvSpPr>
        <p:spPr>
          <a:xfrm>
            <a:off x="2071688" y="1946275"/>
            <a:ext cx="3643312" cy="19018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07" name="Shape 107"/>
          <p:cNvSpPr/>
          <p:nvPr/>
        </p:nvSpPr>
        <p:spPr>
          <a:xfrm>
            <a:off x="1098550" y="4241800"/>
            <a:ext cx="2820988" cy="16430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8916" name="Shape 108"/>
          <p:cNvSpPr>
            <a:spLocks noChangeShapeType="1"/>
          </p:cNvSpPr>
          <p:nvPr/>
        </p:nvSpPr>
        <p:spPr bwMode="auto">
          <a:xfrm>
            <a:off x="3827463" y="1935163"/>
            <a:ext cx="315912" cy="1201737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17" name="Shape 109"/>
          <p:cNvSpPr>
            <a:spLocks noChangeShapeType="1"/>
          </p:cNvSpPr>
          <p:nvPr/>
        </p:nvSpPr>
        <p:spPr bwMode="auto">
          <a:xfrm flipH="1" flipV="1">
            <a:off x="6262688" y="4391025"/>
            <a:ext cx="2073275" cy="862013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18" name="Shape 110"/>
          <p:cNvSpPr>
            <a:spLocks noChangeShapeType="1"/>
          </p:cNvSpPr>
          <p:nvPr/>
        </p:nvSpPr>
        <p:spPr bwMode="auto">
          <a:xfrm flipH="1">
            <a:off x="701675" y="4911725"/>
            <a:ext cx="2286000" cy="1169988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20" name="Shape 112"/>
          <p:cNvSpPr>
            <a:spLocks noChangeShapeType="1"/>
          </p:cNvSpPr>
          <p:nvPr/>
        </p:nvSpPr>
        <p:spPr bwMode="auto">
          <a:xfrm>
            <a:off x="2041525" y="2679700"/>
            <a:ext cx="2009775" cy="42545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21" name="Shape 113"/>
          <p:cNvSpPr>
            <a:spLocks noChangeShapeType="1"/>
          </p:cNvSpPr>
          <p:nvPr/>
        </p:nvSpPr>
        <p:spPr bwMode="auto">
          <a:xfrm>
            <a:off x="1163638" y="4445000"/>
            <a:ext cx="1844675" cy="42545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22" name="Shape 114"/>
          <p:cNvSpPr>
            <a:spLocks noChangeShapeType="1"/>
          </p:cNvSpPr>
          <p:nvPr/>
        </p:nvSpPr>
        <p:spPr bwMode="auto">
          <a:xfrm flipH="1">
            <a:off x="2403475" y="4911725"/>
            <a:ext cx="638175" cy="979488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15" name="Shape 115"/>
          <p:cNvSpPr/>
          <p:nvPr/>
        </p:nvSpPr>
        <p:spPr>
          <a:xfrm>
            <a:off x="1857375" y="2490788"/>
            <a:ext cx="357188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16" name="Shape 116"/>
          <p:cNvSpPr/>
          <p:nvPr/>
        </p:nvSpPr>
        <p:spPr>
          <a:xfrm>
            <a:off x="1009650" y="4259263"/>
            <a:ext cx="357188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17" name="Shape 117"/>
          <p:cNvSpPr/>
          <p:nvPr/>
        </p:nvSpPr>
        <p:spPr>
          <a:xfrm>
            <a:off x="2197100" y="5749925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8926" name="Shape 118"/>
          <p:cNvSpPr>
            <a:spLocks noChangeShapeType="1"/>
          </p:cNvSpPr>
          <p:nvPr/>
        </p:nvSpPr>
        <p:spPr bwMode="auto">
          <a:xfrm>
            <a:off x="2136775" y="1754188"/>
            <a:ext cx="1882775" cy="130810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27" name="Shape 119"/>
          <p:cNvSpPr>
            <a:spLocks noChangeShapeType="1"/>
          </p:cNvSpPr>
          <p:nvPr/>
        </p:nvSpPr>
        <p:spPr bwMode="auto">
          <a:xfrm>
            <a:off x="2795588" y="1860550"/>
            <a:ext cx="1255712" cy="1190625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20" name="Shape 120"/>
          <p:cNvSpPr/>
          <p:nvPr/>
        </p:nvSpPr>
        <p:spPr>
          <a:xfrm>
            <a:off x="1955800" y="1527175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21" name="Shape 121"/>
          <p:cNvSpPr/>
          <p:nvPr/>
        </p:nvSpPr>
        <p:spPr>
          <a:xfrm>
            <a:off x="2616200" y="1660525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8930" name="Shape 122"/>
          <p:cNvSpPr>
            <a:spLocks noChangeShapeType="1"/>
          </p:cNvSpPr>
          <p:nvPr/>
        </p:nvSpPr>
        <p:spPr bwMode="auto">
          <a:xfrm flipV="1">
            <a:off x="1063625" y="4859338"/>
            <a:ext cx="1944688" cy="563562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23" name="Shape 123"/>
          <p:cNvSpPr/>
          <p:nvPr/>
        </p:nvSpPr>
        <p:spPr>
          <a:xfrm>
            <a:off x="901700" y="5249863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8932" name="Shape 124"/>
          <p:cNvSpPr>
            <a:spLocks noChangeShapeType="1"/>
          </p:cNvSpPr>
          <p:nvPr/>
        </p:nvSpPr>
        <p:spPr bwMode="auto">
          <a:xfrm flipH="1">
            <a:off x="6242050" y="3646488"/>
            <a:ext cx="1743075" cy="733425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33" name="Shape 125"/>
          <p:cNvSpPr>
            <a:spLocks noChangeShapeType="1"/>
          </p:cNvSpPr>
          <p:nvPr/>
        </p:nvSpPr>
        <p:spPr bwMode="auto">
          <a:xfrm>
            <a:off x="6305550" y="4433888"/>
            <a:ext cx="765175" cy="97790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26" name="Shape 126"/>
          <p:cNvSpPr/>
          <p:nvPr/>
        </p:nvSpPr>
        <p:spPr>
          <a:xfrm>
            <a:off x="7821613" y="3455988"/>
            <a:ext cx="358775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27" name="Shape 127"/>
          <p:cNvSpPr/>
          <p:nvPr/>
        </p:nvSpPr>
        <p:spPr>
          <a:xfrm>
            <a:off x="6902450" y="5249863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8936" name="Shape 128"/>
          <p:cNvSpPr>
            <a:spLocks noChangeShapeType="1"/>
          </p:cNvSpPr>
          <p:nvPr/>
        </p:nvSpPr>
        <p:spPr bwMode="auto">
          <a:xfrm flipH="1" flipV="1">
            <a:off x="6305550" y="4359275"/>
            <a:ext cx="1668463" cy="42545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29" name="Shape 129"/>
          <p:cNvSpPr/>
          <p:nvPr/>
        </p:nvSpPr>
        <p:spPr>
          <a:xfrm>
            <a:off x="7821613" y="4633913"/>
            <a:ext cx="358775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30" name="Shape 130"/>
          <p:cNvSpPr/>
          <p:nvPr/>
        </p:nvSpPr>
        <p:spPr>
          <a:xfrm>
            <a:off x="554038" y="5875338"/>
            <a:ext cx="357187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31" name="Shape 131"/>
          <p:cNvSpPr/>
          <p:nvPr/>
        </p:nvSpPr>
        <p:spPr>
          <a:xfrm>
            <a:off x="8143875" y="5054600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8940" name="Shape 132"/>
          <p:cNvSpPr>
            <a:spLocks noChangeShapeType="1"/>
          </p:cNvSpPr>
          <p:nvPr/>
        </p:nvSpPr>
        <p:spPr bwMode="auto">
          <a:xfrm>
            <a:off x="4040188" y="3114675"/>
            <a:ext cx="2254250" cy="127635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41" name="Shape 133"/>
          <p:cNvSpPr>
            <a:spLocks noChangeShapeType="1"/>
          </p:cNvSpPr>
          <p:nvPr/>
        </p:nvSpPr>
        <p:spPr bwMode="auto">
          <a:xfrm flipH="1">
            <a:off x="3051175" y="3114675"/>
            <a:ext cx="1052513" cy="1712913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42" name="Shape 134"/>
          <p:cNvSpPr>
            <a:spLocks noChangeShapeType="1"/>
          </p:cNvSpPr>
          <p:nvPr/>
        </p:nvSpPr>
        <p:spPr bwMode="auto">
          <a:xfrm flipH="1">
            <a:off x="3062288" y="4391025"/>
            <a:ext cx="3243262" cy="500063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38" name="Shape 138"/>
          <p:cNvSpPr/>
          <p:nvPr/>
        </p:nvSpPr>
        <p:spPr>
          <a:xfrm>
            <a:off x="3875088" y="2867025"/>
            <a:ext cx="447675" cy="446088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39" name="Shape 139"/>
          <p:cNvSpPr/>
          <p:nvPr/>
        </p:nvSpPr>
        <p:spPr>
          <a:xfrm>
            <a:off x="2830513" y="4652963"/>
            <a:ext cx="446087" cy="446087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40" name="Shape 140"/>
          <p:cNvSpPr/>
          <p:nvPr/>
        </p:nvSpPr>
        <p:spPr>
          <a:xfrm>
            <a:off x="6062663" y="4170363"/>
            <a:ext cx="447675" cy="446087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41" name="Shape 141"/>
          <p:cNvSpPr/>
          <p:nvPr/>
        </p:nvSpPr>
        <p:spPr>
          <a:xfrm>
            <a:off x="3643313" y="1697038"/>
            <a:ext cx="357187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Putting it all together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January 25, 2017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EECS 489 – Lecture 6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93C13-EE0C-EE4E-AB27-289AE4B3B289}" type="slidenum">
              <a:rPr lang="en-US" altLang="x-none" smtClean="0"/>
              <a:pPr/>
              <a:t>9</a:t>
            </a:fld>
            <a:endParaRPr lang="en-US" altLang="x-none"/>
          </a:p>
        </p:txBody>
      </p:sp>
      <p:sp>
        <p:nvSpPr>
          <p:cNvPr id="3" name="TextBox 2"/>
          <p:cNvSpPr txBox="1"/>
          <p:nvPr/>
        </p:nvSpPr>
        <p:spPr>
          <a:xfrm>
            <a:off x="154061" y="3878918"/>
            <a:ext cx="9444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 smtClean="0">
                <a:solidFill>
                  <a:schemeClr val="accent2"/>
                </a:solidFill>
              </a:rPr>
              <a:t>User</a:t>
            </a:r>
            <a:endParaRPr lang="en-US" sz="2800" b="0" dirty="0">
              <a:solidFill>
                <a:schemeClr val="accent2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7696200" y="2981980"/>
            <a:ext cx="12442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smtClean="0">
                <a:solidFill>
                  <a:schemeClr val="accent2"/>
                </a:solidFill>
              </a:rPr>
              <a:t>Server</a:t>
            </a:r>
            <a:endParaRPr lang="en-US" sz="2800" b="0" dirty="0">
              <a:solidFill>
                <a:schemeClr val="accent2"/>
              </a:solidFill>
            </a:endParaRPr>
          </a:p>
        </p:txBody>
      </p:sp>
      <p:sp>
        <p:nvSpPr>
          <p:cNvPr id="5" name="Folded Corner 4"/>
          <p:cNvSpPr/>
          <p:nvPr/>
        </p:nvSpPr>
        <p:spPr bwMode="auto">
          <a:xfrm>
            <a:off x="154061" y="2490788"/>
            <a:ext cx="1104827" cy="1206500"/>
          </a:xfrm>
          <a:prstGeom prst="foldedCorner">
            <a:avLst/>
          </a:prstGeom>
          <a:solidFill>
            <a:schemeClr val="accent1"/>
          </a:solidFill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stealth" w="med" len="lg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r>
              <a:rPr lang="en-US" sz="1000" b="0" dirty="0" smtClean="0"/>
              <a:t>&lt;</a:t>
            </a:r>
            <a:r>
              <a:rPr lang="en-US" sz="1000" b="0" dirty="0"/>
              <a:t>html</a:t>
            </a:r>
            <a:r>
              <a:rPr lang="en-US" sz="1000" b="0" dirty="0" smtClean="0"/>
              <a:t>&gt;</a:t>
            </a:r>
          </a:p>
          <a:p>
            <a:pPr eaLnBrk="0" hangingPunct="0"/>
            <a:r>
              <a:rPr lang="en-US" sz="1000" b="0" dirty="0" smtClean="0"/>
              <a:t>&lt;</a:t>
            </a:r>
            <a:r>
              <a:rPr lang="en-US" sz="1000" b="0" dirty="0"/>
              <a:t>body</a:t>
            </a:r>
            <a:r>
              <a:rPr lang="en-US" sz="1000" b="0" dirty="0" smtClean="0"/>
              <a:t>&gt;</a:t>
            </a:r>
          </a:p>
          <a:p>
            <a:pPr eaLnBrk="0" hangingPunct="0"/>
            <a:r>
              <a:rPr lang="en-US" sz="1000" dirty="0" smtClean="0">
                <a:solidFill>
                  <a:srgbClr val="D3A600"/>
                </a:solidFill>
              </a:rPr>
              <a:t>&lt;img /&gt;</a:t>
            </a:r>
          </a:p>
          <a:p>
            <a:pPr eaLnBrk="0" hangingPunct="0"/>
            <a:r>
              <a:rPr lang="en-US" sz="1000" b="0" dirty="0" smtClean="0"/>
              <a:t>&lt;/</a:t>
            </a:r>
            <a:r>
              <a:rPr lang="en-US" sz="1000" b="0" dirty="0"/>
              <a:t>body</a:t>
            </a:r>
            <a:r>
              <a:rPr lang="en-US" sz="1000" b="0" dirty="0" smtClean="0"/>
              <a:t>&gt;</a:t>
            </a:r>
          </a:p>
          <a:p>
            <a:pPr eaLnBrk="0" hangingPunct="0"/>
            <a:r>
              <a:rPr lang="en-US" sz="1000" b="0" dirty="0" smtClean="0"/>
              <a:t>&lt;/</a:t>
            </a:r>
            <a:r>
              <a:rPr lang="en-US" sz="1000" b="0" dirty="0"/>
              <a:t>html&gt;</a:t>
            </a:r>
            <a:endParaRPr kumimoji="0" lang="en-US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2543990" y="5875338"/>
            <a:ext cx="21018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 smtClean="0"/>
              <a:t>DNS Server</a:t>
            </a:r>
            <a:endParaRPr lang="en-US" sz="2800" b="0" dirty="0"/>
          </a:p>
        </p:txBody>
      </p:sp>
      <p:sp>
        <p:nvSpPr>
          <p:cNvPr id="45" name="TextBox 44"/>
          <p:cNvSpPr txBox="1"/>
          <p:nvPr/>
        </p:nvSpPr>
        <p:spPr>
          <a:xfrm>
            <a:off x="4038600" y="1476703"/>
            <a:ext cx="26420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smtClean="0">
                <a:solidFill>
                  <a:srgbClr val="D3A600"/>
                </a:solidFill>
              </a:rPr>
              <a:t>CDN Server - 1</a:t>
            </a:r>
            <a:endParaRPr lang="en-US" sz="2800" b="0" dirty="0">
              <a:solidFill>
                <a:srgbClr val="D3A600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5096697" y="5548560"/>
            <a:ext cx="26420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 smtClean="0">
                <a:solidFill>
                  <a:srgbClr val="D3A600"/>
                </a:solidFill>
              </a:rPr>
              <a:t>CDN Server - 2</a:t>
            </a:r>
            <a:endParaRPr lang="en-US" sz="2800" b="0" dirty="0">
              <a:solidFill>
                <a:srgbClr val="D3A600"/>
              </a:solidFill>
            </a:endParaRPr>
          </a:p>
        </p:txBody>
      </p:sp>
      <p:sp>
        <p:nvSpPr>
          <p:cNvPr id="9" name="Freeform 8"/>
          <p:cNvSpPr/>
          <p:nvPr/>
        </p:nvSpPr>
        <p:spPr bwMode="auto">
          <a:xfrm>
            <a:off x="1384663" y="2050869"/>
            <a:ext cx="3134788" cy="2648369"/>
          </a:xfrm>
          <a:custGeom>
            <a:avLst/>
            <a:gdLst>
              <a:gd name="connsiteX0" fmla="*/ 0 w 3134788"/>
              <a:gd name="connsiteY0" fmla="*/ 2142308 h 2648369"/>
              <a:gd name="connsiteX1" fmla="*/ 2063931 w 3134788"/>
              <a:gd name="connsiteY1" fmla="*/ 2586445 h 2648369"/>
              <a:gd name="connsiteX2" fmla="*/ 3122023 w 3134788"/>
              <a:gd name="connsiteY2" fmla="*/ 940525 h 2648369"/>
              <a:gd name="connsiteX3" fmla="*/ 2677886 w 3134788"/>
              <a:gd name="connsiteY3" fmla="*/ 0 h 26483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34788" h="2648369">
                <a:moveTo>
                  <a:pt x="0" y="2142308"/>
                </a:moveTo>
                <a:cubicBezTo>
                  <a:pt x="771797" y="2464525"/>
                  <a:pt x="1543594" y="2786742"/>
                  <a:pt x="2063931" y="2586445"/>
                </a:cubicBezTo>
                <a:cubicBezTo>
                  <a:pt x="2584268" y="2386148"/>
                  <a:pt x="3019697" y="1371599"/>
                  <a:pt x="3122023" y="940525"/>
                </a:cubicBezTo>
                <a:cubicBezTo>
                  <a:pt x="3224349" y="509451"/>
                  <a:pt x="2677886" y="0"/>
                  <a:pt x="2677886" y="0"/>
                </a:cubicBezTo>
              </a:path>
            </a:pathLst>
          </a:custGeom>
          <a:noFill/>
          <a:ln w="28575" cap="flat" cmpd="sng" algn="ctr">
            <a:solidFill>
              <a:srgbClr val="D3A600"/>
            </a:solidFill>
            <a:prstDash val="solid"/>
            <a:round/>
            <a:headEnd type="none" w="med" len="med"/>
            <a:tailEnd type="stealth" w="med" len="lg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 rot="17805542">
            <a:off x="3602842" y="3901310"/>
            <a:ext cx="11940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HTTP GET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738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45" grpId="0"/>
      <p:bldP spid="46" grpId="0"/>
      <p:bldP spid="9" grpId="0" animBg="1"/>
      <p:bldP spid="48" grpId="0"/>
    </p:bldLst>
  </p:timing>
</p:sld>
</file>

<file path=ppt/theme/theme1.xml><?xml version="1.0" encoding="utf-8"?>
<a:theme xmlns:a="http://schemas.openxmlformats.org/drawingml/2006/main" name="dbllineb">
  <a:themeElements>
    <a:clrScheme name="">
      <a:dk1>
        <a:srgbClr val="333399"/>
      </a:dk1>
      <a:lt1>
        <a:srgbClr val="FFFFFF"/>
      </a:lt1>
      <a:dk2>
        <a:srgbClr val="CC0000"/>
      </a:dk2>
      <a:lt2>
        <a:srgbClr val="CECECE"/>
      </a:lt2>
      <a:accent1>
        <a:srgbClr val="EBEBEB"/>
      </a:accent1>
      <a:accent2>
        <a:srgbClr val="232323"/>
      </a:accent2>
      <a:accent3>
        <a:srgbClr val="FFFFFF"/>
      </a:accent3>
      <a:accent4>
        <a:srgbClr val="2A2A82"/>
      </a:accent4>
      <a:accent5>
        <a:srgbClr val="F3F3F3"/>
      </a:accent5>
      <a:accent6>
        <a:srgbClr val="1F1F1F"/>
      </a:accent6>
      <a:hlink>
        <a:srgbClr val="9C9C9C"/>
      </a:hlink>
      <a:folHlink>
        <a:srgbClr val="676767"/>
      </a:folHlink>
    </a:clrScheme>
    <a:fontScheme name="dbllineb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accent2"/>
          </a:solidFill>
          <a:prstDash val="solid"/>
          <a:round/>
          <a:headEnd type="none" w="med" len="med"/>
          <a:tailEnd type="stealth" w="med" len="lg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accent2"/>
          </a:solidFill>
          <a:prstDash val="solid"/>
          <a:round/>
          <a:headEnd type="none" w="med" len="med"/>
          <a:tailEnd type="stealth" w="med" len="lg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bllineb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bllineb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bllineb 3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bllineb 4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bllineb 5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bllineb 6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bllineb 7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c:\msoffice\powerpnt\template\bwovrhd\dbllineb.ppt</Template>
  <TotalTime>1490452716</TotalTime>
  <Pages>7</Pages>
  <Words>1620</Words>
  <Application>Microsoft Macintosh PowerPoint</Application>
  <PresentationFormat>On-screen Show (4:3)</PresentationFormat>
  <Paragraphs>398</Paragraphs>
  <Slides>41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50" baseType="lpstr">
      <vt:lpstr>Arial Black</vt:lpstr>
      <vt:lpstr>Gill Sans</vt:lpstr>
      <vt:lpstr>Monotype Sorts</vt:lpstr>
      <vt:lpstr>ＭＳ Ｐゴシック</vt:lpstr>
      <vt:lpstr>Times New Roman</vt:lpstr>
      <vt:lpstr>Wingdings</vt:lpstr>
      <vt:lpstr>ZapfDingbats</vt:lpstr>
      <vt:lpstr>Arial</vt:lpstr>
      <vt:lpstr>dbllineb</vt:lpstr>
      <vt:lpstr>EECS 489 Computer Networks  Winter 2017</vt:lpstr>
      <vt:lpstr>Agenda</vt:lpstr>
      <vt:lpstr>Recap: Web components</vt:lpstr>
      <vt:lpstr>Recap: HTTP</vt:lpstr>
      <vt:lpstr>Recap: CDN</vt:lpstr>
      <vt:lpstr>Recap: DNS</vt:lpstr>
      <vt:lpstr>Putting it all together</vt:lpstr>
      <vt:lpstr>Putting it all together</vt:lpstr>
      <vt:lpstr>Putting it all together</vt:lpstr>
      <vt:lpstr>Putting it all together</vt:lpstr>
      <vt:lpstr>How is video different? </vt:lpstr>
      <vt:lpstr>Why video is important?</vt:lpstr>
      <vt:lpstr>The video medium</vt:lpstr>
      <vt:lpstr>The video medium (cont’d)</vt:lpstr>
      <vt:lpstr>How do we serve video?</vt:lpstr>
      <vt:lpstr>HTTP streaming</vt:lpstr>
      <vt:lpstr>HTTP streaming</vt:lpstr>
      <vt:lpstr>Challenges</vt:lpstr>
      <vt:lpstr>HTTP streaming: Revisited</vt:lpstr>
      <vt:lpstr>Issues with HTTP streaming</vt:lpstr>
      <vt:lpstr>DASH : Dynamic Adaptive Streaming over HTTP</vt:lpstr>
      <vt:lpstr>5-minute break!</vt:lpstr>
      <vt:lpstr>Announcements</vt:lpstr>
      <vt:lpstr>Who’s serving Web services?</vt:lpstr>
      <vt:lpstr>Who’s serving Web services?</vt:lpstr>
      <vt:lpstr>Who’s serving Web services? Datacenters</vt:lpstr>
      <vt:lpstr>Who’s serving Web services? Datacenters</vt:lpstr>
      <vt:lpstr>Who’s serving Web services? Datacenters</vt:lpstr>
      <vt:lpstr>Datacenter networks </vt:lpstr>
      <vt:lpstr>How big exactly?</vt:lpstr>
      <vt:lpstr>Datacenter networks</vt:lpstr>
      <vt:lpstr>Datacenter networks (Cont.)</vt:lpstr>
      <vt:lpstr>Challenges</vt:lpstr>
      <vt:lpstr>Modern datacenter networks: More bandwidth, more paths</vt:lpstr>
      <vt:lpstr>Let’s take a Web service</vt:lpstr>
      <vt:lpstr>Who’s serving Web services?</vt:lpstr>
      <vt:lpstr>What happens inside?</vt:lpstr>
      <vt:lpstr>Partition-Aggregate traffic</vt:lpstr>
      <vt:lpstr>Partition-Aggregate traffic</vt:lpstr>
      <vt:lpstr>End-to-end response time</vt:lpstr>
      <vt:lpstr>Summary</vt:lpstr>
    </vt:vector>
  </TitlesOfParts>
  <Manager/>
  <Company>UC Riverside</Company>
  <LinksUpToDate>false</LinksUpToDate>
  <SharedDoc>false</SharedDoc>
  <HyperlinkBase/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CS153: Lecture 3 - Processes</dc:title>
  <dc:subject/>
  <dc:creator>Harsha V. Madhyastha</dc:creator>
  <cp:keywords/>
  <dc:description/>
  <cp:lastModifiedBy>Mosharaf Chowdhury</cp:lastModifiedBy>
  <cp:revision>1251</cp:revision>
  <cp:lastPrinted>1999-09-08T17:25:07Z</cp:lastPrinted>
  <dcterms:created xsi:type="dcterms:W3CDTF">2014-01-14T18:15:50Z</dcterms:created>
  <dcterms:modified xsi:type="dcterms:W3CDTF">2017-01-25T05:06:48Z</dcterms:modified>
  <cp:category/>
</cp:coreProperties>
</file>